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1" r:id="rId1"/>
  </p:sldMasterIdLst>
  <p:notesMasterIdLst>
    <p:notesMasterId r:id="rId28"/>
  </p:notesMasterIdLst>
  <p:handoutMasterIdLst>
    <p:handoutMasterId r:id="rId29"/>
  </p:handoutMasterIdLst>
  <p:sldIdLst>
    <p:sldId id="256" r:id="rId2"/>
    <p:sldId id="345" r:id="rId3"/>
    <p:sldId id="259" r:id="rId4"/>
    <p:sldId id="344" r:id="rId5"/>
    <p:sldId id="347" r:id="rId6"/>
    <p:sldId id="263" r:id="rId7"/>
    <p:sldId id="261" r:id="rId8"/>
    <p:sldId id="262" r:id="rId9"/>
    <p:sldId id="264" r:id="rId10"/>
    <p:sldId id="265" r:id="rId11"/>
    <p:sldId id="266" r:id="rId12"/>
    <p:sldId id="267" r:id="rId13"/>
    <p:sldId id="268" r:id="rId14"/>
    <p:sldId id="269" r:id="rId15"/>
    <p:sldId id="270" r:id="rId16"/>
    <p:sldId id="355" r:id="rId17"/>
    <p:sldId id="356" r:id="rId18"/>
    <p:sldId id="349" r:id="rId19"/>
    <p:sldId id="350" r:id="rId20"/>
    <p:sldId id="351" r:id="rId21"/>
    <p:sldId id="352" r:id="rId22"/>
    <p:sldId id="353" r:id="rId23"/>
    <p:sldId id="354" r:id="rId24"/>
    <p:sldId id="357" r:id="rId25"/>
    <p:sldId id="358" r:id="rId26"/>
    <p:sldId id="35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古川成江" initials="古川成江"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3" autoAdjust="0"/>
    <p:restoredTop sz="94660"/>
  </p:normalViewPr>
  <p:slideViewPr>
    <p:cSldViewPr snapToGrid="0">
      <p:cViewPr varScale="1">
        <p:scale>
          <a:sx n="104" d="100"/>
          <a:sy n="104" d="100"/>
        </p:scale>
        <p:origin x="10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C727B4-33FE-4D88-9BE7-B4E1A2D0AF45}" type="datetimeFigureOut">
              <a:rPr kumimoji="1" lang="ja-JP" altLang="en-US" smtClean="0"/>
              <a:t>2018/5/15</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898BBD-006D-4000-9836-8384BE36A864}" type="slidenum">
              <a:rPr kumimoji="1" lang="ja-JP" altLang="en-US" smtClean="0"/>
              <a:t>‹#›</a:t>
            </a:fld>
            <a:endParaRPr kumimoji="1" lang="ja-JP" altLang="en-US"/>
          </a:p>
        </p:txBody>
      </p:sp>
    </p:spTree>
    <p:extLst>
      <p:ext uri="{BB962C8B-B14F-4D97-AF65-F5344CB8AC3E}">
        <p14:creationId xmlns:p14="http://schemas.microsoft.com/office/powerpoint/2010/main" val="5419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6A656-A66C-43F3-AF30-4899365A0224}" type="datetimeFigureOut">
              <a:rPr kumimoji="1" lang="ja-JP" altLang="en-US" smtClean="0"/>
              <a:t>2018/5/15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338BE-76B5-4AE4-ADE0-1C8353B7154B}" type="slidenum">
              <a:rPr kumimoji="1" lang="ja-JP" altLang="en-US" smtClean="0"/>
              <a:t>‹#›</a:t>
            </a:fld>
            <a:endParaRPr kumimoji="1" lang="ja-JP" altLang="en-US"/>
          </a:p>
        </p:txBody>
      </p:sp>
    </p:spTree>
    <p:extLst>
      <p:ext uri="{BB962C8B-B14F-4D97-AF65-F5344CB8AC3E}">
        <p14:creationId xmlns:p14="http://schemas.microsoft.com/office/powerpoint/2010/main" val="6242901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25338BE-76B5-4AE4-ADE0-1C8353B7154B}" type="slidenum">
              <a:rPr kumimoji="1" lang="ja-JP" altLang="en-US" smtClean="0"/>
              <a:t>0</a:t>
            </a:fld>
            <a:endParaRPr kumimoji="1" lang="ja-JP" altLang="en-US"/>
          </a:p>
        </p:txBody>
      </p:sp>
    </p:spTree>
    <p:extLst>
      <p:ext uri="{BB962C8B-B14F-4D97-AF65-F5344CB8AC3E}">
        <p14:creationId xmlns:p14="http://schemas.microsoft.com/office/powerpoint/2010/main" val="3288550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20CED23-F8BB-4DFF-BD10-6688F62BCF6D}" type="datetime1">
              <a:rPr lang="en-US" altLang="ja-JP" smtClean="0"/>
              <a:t>5/15/18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94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B47028-6E40-45D5-B5D4-2298E18A61FF}" type="datetime1">
              <a:rPr lang="en-US" altLang="ja-JP" smtClean="0"/>
              <a:t>5/15/18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998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41899F6-9FCD-4DE7-89E2-F798B2972D49}" type="datetime1">
              <a:rPr lang="en-US" altLang="ja-JP" smtClean="0"/>
              <a:t>5/15/18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150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87BD5B-D6B6-494D-B6B5-FCC39E5031C5}" type="datetime1">
              <a:rPr lang="en-US" altLang="ja-JP" smtClean="0"/>
              <a:t>5/15/18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b="1">
                <a:solidFill>
                  <a:schemeClr val="tx1"/>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418433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A982D7-16B3-487D-A0A1-3D585AB5F510}" type="datetime1">
              <a:rPr lang="en-US" altLang="ja-JP" smtClean="0"/>
              <a:t>5/15/18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b="1">
                <a:solidFill>
                  <a:schemeClr val="tx1"/>
                </a:solidFill>
              </a:defRPr>
            </a:lvl1pPr>
          </a:lstStyle>
          <a:p>
            <a:fld id="{4FAB73BC-B049-4115-A692-8D63A059BFB8}"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368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8684AA6-3836-43A6-8ED4-1D6A9AF791DD}" type="datetime1">
              <a:rPr lang="en-US" altLang="ja-JP" smtClean="0"/>
              <a:t>5/15/18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sz="1800" b="1">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595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640BAFB-E25C-4D60-83C0-761A7BFBC041}" type="datetime1">
              <a:rPr lang="en-US" altLang="ja-JP" smtClean="0"/>
              <a:t>5/15/18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sz="1800" b="1">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3540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4E6583B-E21C-43BD-8C86-2FE6B87422CB}" type="datetime1">
              <a:rPr lang="en-US" altLang="ja-JP" smtClean="0"/>
              <a:t>5/15/18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sz="1800" b="1">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819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9514FD50-45E3-481B-92A0-C3FCC4CFA1C8}" type="datetime1">
              <a:rPr lang="en-US" altLang="ja-JP" smtClean="0"/>
              <a:t>5/15/18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lvl1pPr>
              <a:defRPr sz="1800" b="1">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5647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F068F31-0BB1-462C-B8BA-6C4753DAF1A6}" type="datetime1">
              <a:rPr lang="en-US" altLang="ja-JP" smtClean="0"/>
              <a:t>5/15/18</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53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F505199-1D75-42DD-B630-38B8F73F380C}" type="datetime1">
              <a:rPr lang="en-US" altLang="ja-JP" smtClean="0"/>
              <a:t>5/15/18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165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017F51D-FDA3-41C7-B7FB-4FFC5CC4D1DD}" type="datetime1">
              <a:rPr lang="en-US" altLang="ja-JP" smtClean="0"/>
              <a:t>5/15/18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109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5038" y="1747652"/>
            <a:ext cx="7471515" cy="2405340"/>
          </a:xfrm>
        </p:spPr>
        <p:txBody>
          <a:bodyPr>
            <a:normAutofit/>
          </a:bodyPr>
          <a:lstStyle/>
          <a:p>
            <a:r>
              <a:rPr lang="en-US" altLang="ja-JP" sz="2800" dirty="0"/>
              <a:t>Scratch</a:t>
            </a:r>
            <a:r>
              <a:rPr lang="ja-JP" altLang="en-US" sz="2800" dirty="0"/>
              <a:t>を使ってプログラミングを楽しく</a:t>
            </a:r>
            <a:r>
              <a:rPr lang="ja-JP" altLang="en-US" sz="2800"/>
              <a:t>学ぼう！</a:t>
            </a:r>
            <a:br>
              <a:rPr lang="en-US" altLang="ja-JP" sz="2800" dirty="0"/>
            </a:br>
            <a:br>
              <a:rPr lang="en-US" altLang="ja-JP" sz="4800" dirty="0"/>
            </a:br>
            <a:r>
              <a:rPr lang="ja-JP" altLang="en-US" sz="4800"/>
              <a:t>①</a:t>
            </a:r>
            <a:r>
              <a:rPr lang="en-US" altLang="ja-JP" sz="4800" dirty="0"/>
              <a:t>Scratch</a:t>
            </a:r>
            <a:r>
              <a:rPr lang="ja-JP" altLang="en-US" sz="4800"/>
              <a:t>を学ぼう</a:t>
            </a:r>
            <a:endParaRPr lang="ja-JP" altLang="en-US" sz="4800" dirty="0"/>
          </a:p>
        </p:txBody>
      </p:sp>
      <p:sp>
        <p:nvSpPr>
          <p:cNvPr id="3" name="サブタイトル 2"/>
          <p:cNvSpPr>
            <a:spLocks noGrp="1"/>
          </p:cNvSpPr>
          <p:nvPr>
            <p:ph type="subTitle" idx="1"/>
          </p:nvPr>
        </p:nvSpPr>
        <p:spPr>
          <a:xfrm>
            <a:off x="825038" y="4636286"/>
            <a:ext cx="7543800" cy="918693"/>
          </a:xfrm>
        </p:spPr>
        <p:txBody>
          <a:bodyPr>
            <a:normAutofit fontScale="92500" lnSpcReduction="10000"/>
          </a:bodyPr>
          <a:lstStyle/>
          <a:p>
            <a:r>
              <a:rPr lang="en-GB" altLang="ja-JP" cap="none" dirty="0">
                <a:solidFill>
                  <a:schemeClr val="tx1"/>
                </a:solidFill>
                <a:latin typeface="+mn-ea"/>
              </a:rPr>
              <a:t>Scratch</a:t>
            </a:r>
            <a:r>
              <a:rPr lang="ja-JP" altLang="en-US" cap="none">
                <a:solidFill>
                  <a:schemeClr val="tx1"/>
                </a:solidFill>
                <a:latin typeface="+mn-ea"/>
              </a:rPr>
              <a:t>は </a:t>
            </a:r>
            <a:r>
              <a:rPr lang="en-GB" altLang="ja-JP" cap="none" dirty="0">
                <a:solidFill>
                  <a:schemeClr val="tx1"/>
                </a:solidFill>
                <a:latin typeface="+mn-ea"/>
              </a:rPr>
              <a:t>MIT</a:t>
            </a:r>
            <a:r>
              <a:rPr lang="ja-JP" altLang="en-US" cap="none">
                <a:solidFill>
                  <a:schemeClr val="tx1"/>
                </a:solidFill>
                <a:latin typeface="+mn-ea"/>
              </a:rPr>
              <a:t>メディア・ラボのライフロング・キンダーガーテン・グループによって開発されました。詳しくは </a:t>
            </a:r>
            <a:r>
              <a:rPr lang="en-GB" altLang="ja-JP" cap="none" dirty="0">
                <a:solidFill>
                  <a:schemeClr val="tx1"/>
                </a:solidFill>
                <a:latin typeface="+mn-ea"/>
              </a:rPr>
              <a:t>http://</a:t>
            </a:r>
            <a:r>
              <a:rPr lang="en-GB" altLang="ja-JP" cap="none" dirty="0" err="1">
                <a:solidFill>
                  <a:schemeClr val="tx1"/>
                </a:solidFill>
                <a:latin typeface="+mn-ea"/>
              </a:rPr>
              <a:t>scratch.mit.edu</a:t>
            </a:r>
            <a:r>
              <a:rPr lang="en-GB" altLang="ja-JP" cap="none" dirty="0">
                <a:solidFill>
                  <a:schemeClr val="tx1"/>
                </a:solidFill>
                <a:latin typeface="+mn-ea"/>
              </a:rPr>
              <a:t> </a:t>
            </a:r>
            <a:r>
              <a:rPr lang="ja-JP" altLang="en-US" cap="none">
                <a:solidFill>
                  <a:schemeClr val="tx1"/>
                </a:solidFill>
                <a:latin typeface="+mn-ea"/>
              </a:rPr>
              <a:t>をご参照ください。</a:t>
            </a:r>
            <a:endParaRPr kumimoji="1" lang="ja-JP" altLang="en-US" cap="none" dirty="0">
              <a:solidFill>
                <a:schemeClr val="tx1"/>
              </a:solidFill>
              <a:latin typeface="+mn-ea"/>
            </a:endParaRPr>
          </a:p>
        </p:txBody>
      </p:sp>
      <p:sp>
        <p:nvSpPr>
          <p:cNvPr id="5" name="テキスト ボックス 4">
            <a:extLst>
              <a:ext uri="{FF2B5EF4-FFF2-40B4-BE49-F238E27FC236}">
                <a16:creationId xmlns:a16="http://schemas.microsoft.com/office/drawing/2014/main" id="{E29E9227-12F3-614E-9BC2-7D9613C9A2B2}"/>
              </a:ext>
            </a:extLst>
          </p:cNvPr>
          <p:cNvSpPr txBox="1"/>
          <p:nvPr/>
        </p:nvSpPr>
        <p:spPr>
          <a:xfrm>
            <a:off x="902482" y="2211860"/>
            <a:ext cx="1144865" cy="369332"/>
          </a:xfrm>
          <a:prstGeom prst="rect">
            <a:avLst/>
          </a:prstGeom>
          <a:noFill/>
        </p:spPr>
        <p:txBody>
          <a:bodyPr wrap="none" rtlCol="0">
            <a:spAutoFit/>
          </a:bodyPr>
          <a:lstStyle/>
          <a:p>
            <a:r>
              <a:rPr kumimoji="1" lang="ja-JP" altLang="en-US"/>
              <a:t>スクラッチ</a:t>
            </a:r>
          </a:p>
        </p:txBody>
      </p:sp>
    </p:spTree>
    <p:extLst>
      <p:ext uri="{BB962C8B-B14F-4D97-AF65-F5344CB8AC3E}">
        <p14:creationId xmlns:p14="http://schemas.microsoft.com/office/powerpoint/2010/main" val="535851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8484" y="562891"/>
            <a:ext cx="7543800" cy="1088068"/>
          </a:xfrm>
        </p:spPr>
        <p:txBody>
          <a:bodyPr/>
          <a:lstStyle/>
          <a:p>
            <a:r>
              <a:rPr kumimoji="1" lang="en-US" altLang="ja-JP" dirty="0"/>
              <a:t>C</a:t>
            </a:r>
            <a:r>
              <a:rPr kumimoji="1" lang="ja-JP" altLang="en-US" dirty="0"/>
              <a:t>言語で「こんにちは」</a:t>
            </a:r>
          </a:p>
        </p:txBody>
      </p:sp>
      <p:sp>
        <p:nvSpPr>
          <p:cNvPr id="5" name="コンテンツ プレースホルダー 4"/>
          <p:cNvSpPr>
            <a:spLocks noGrp="1"/>
          </p:cNvSpPr>
          <p:nvPr>
            <p:ph idx="1"/>
          </p:nvPr>
        </p:nvSpPr>
        <p:spPr/>
        <p:txBody>
          <a:bodyPr>
            <a:noAutofit/>
          </a:bodyPr>
          <a:lstStyle/>
          <a:p>
            <a:pPr>
              <a:buFont typeface="Wingdings" panose="05000000000000000000" pitchFamily="2" charset="2"/>
              <a:buChar char="l"/>
            </a:pPr>
            <a:r>
              <a:rPr kumimoji="1" lang="ja-JP" altLang="en-US" sz="2800" dirty="0"/>
              <a:t>プログラミングって、下の画像のようなもの</a:t>
            </a:r>
            <a:endParaRPr kumimoji="1" lang="en-US" altLang="ja-JP" sz="2800" dirty="0"/>
          </a:p>
          <a:p>
            <a:pPr marL="0" indent="0">
              <a:buNone/>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わけがわからないよね</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marL="0" indent="0">
              <a:buNone/>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marL="0" indent="0">
              <a:buNone/>
            </a:pPr>
            <a:endParaRPr kumimoji="1" lang="en-US" altLang="ja-JP" sz="2800" dirty="0"/>
          </a:p>
          <a:p>
            <a:pPr>
              <a:buFont typeface="Wingdings" panose="05000000000000000000" pitchFamily="2" charset="2"/>
              <a:buChar char="l"/>
            </a:pPr>
            <a:endParaRPr kumimoji="1" lang="ja-JP" altLang="en-US" sz="2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303" y="2508392"/>
            <a:ext cx="4609431" cy="2523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スライド番号プレースホルダー 2"/>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096761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Scratch</a:t>
            </a:r>
            <a:r>
              <a:rPr kumimoji="1" lang="ja-JP" altLang="en-US" dirty="0"/>
              <a:t>で「こんにちは」</a:t>
            </a:r>
          </a:p>
        </p:txBody>
      </p:sp>
      <p:sp>
        <p:nvSpPr>
          <p:cNvPr id="3" name="コンテンツ プレースホルダー 2"/>
          <p:cNvSpPr>
            <a:spLocks noGrp="1"/>
          </p:cNvSpPr>
          <p:nvPr>
            <p:ph idx="1"/>
          </p:nvPr>
        </p:nvSpPr>
        <p:spPr>
          <a:xfrm>
            <a:off x="744261" y="1894541"/>
            <a:ext cx="7543800" cy="3336662"/>
          </a:xfrm>
        </p:spPr>
        <p:txBody>
          <a:bodyPr>
            <a:noAutofit/>
          </a:bodyPr>
          <a:lstStyle/>
          <a:p>
            <a:pPr>
              <a:buFont typeface="Wingdings" panose="05000000000000000000" pitchFamily="2" charset="2"/>
              <a:buChar char="l"/>
            </a:pPr>
            <a:r>
              <a:rPr kumimoji="1" lang="en-US" altLang="ja-JP" sz="3200" dirty="0"/>
              <a:t>Scratch</a:t>
            </a:r>
            <a:r>
              <a:rPr kumimoji="1" lang="ja-JP" altLang="en-US" sz="3200" dirty="0"/>
              <a:t>だとこれだけ</a:t>
            </a:r>
            <a:r>
              <a:rPr lang="ja-JP" altLang="en-US" sz="3200" dirty="0"/>
              <a:t>で</a:t>
            </a:r>
            <a:r>
              <a:rPr lang="en-US" altLang="ja-JP" sz="3200" dirty="0"/>
              <a:t>OK</a:t>
            </a:r>
            <a:r>
              <a:rPr kumimoji="1" lang="en-US" altLang="ja-JP" sz="3200" dirty="0"/>
              <a:t>!</a:t>
            </a:r>
          </a:p>
          <a:p>
            <a:pPr>
              <a:buFont typeface="Wingdings" panose="05000000000000000000" pitchFamily="2" charset="2"/>
              <a:buChar char="l"/>
            </a:pPr>
            <a:endParaRPr lang="en-US" altLang="ja-JP" sz="3200" dirty="0"/>
          </a:p>
          <a:p>
            <a:pPr marL="0" indent="0">
              <a:buNone/>
            </a:pPr>
            <a:endParaRPr kumimoji="1"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とても簡単だね</a:t>
            </a:r>
            <a:endParaRPr kumimoji="1" lang="en-US" altLang="ja-JP" sz="3200" dirty="0"/>
          </a:p>
          <a:p>
            <a:pPr>
              <a:buFont typeface="Wingdings" panose="05000000000000000000" pitchFamily="2" charset="2"/>
              <a:buChar char="l"/>
            </a:pPr>
            <a:endParaRPr kumimoji="1" lang="ja-JP" altLang="en-US" sz="32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490" y="2565586"/>
            <a:ext cx="3503589" cy="1618325"/>
          </a:xfrm>
          <a:prstGeom prst="rect">
            <a:avLst/>
          </a:prstGeom>
        </p:spPr>
      </p:pic>
      <p:sp>
        <p:nvSpPr>
          <p:cNvPr id="6" name="テキスト ボックス 5"/>
          <p:cNvSpPr txBox="1"/>
          <p:nvPr/>
        </p:nvSpPr>
        <p:spPr>
          <a:xfrm>
            <a:off x="822960" y="861941"/>
            <a:ext cx="1848938" cy="300082"/>
          </a:xfrm>
          <a:prstGeom prst="rect">
            <a:avLst/>
          </a:prstGeom>
          <a:noFill/>
        </p:spPr>
        <p:txBody>
          <a:bodyPr wrap="square" rtlCol="0">
            <a:spAutoFit/>
          </a:bodyPr>
          <a:lstStyle/>
          <a:p>
            <a:pPr algn="dist"/>
            <a:r>
              <a:rPr kumimoji="1" lang="ja-JP" altLang="en-US" sz="1350" dirty="0"/>
              <a:t>スクラッチ</a:t>
            </a:r>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52527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ネコを動かしてみよう</a:t>
            </a:r>
          </a:p>
        </p:txBody>
      </p:sp>
      <p:sp>
        <p:nvSpPr>
          <p:cNvPr id="3" name="コンテンツ プレースホルダー 2"/>
          <p:cNvSpPr>
            <a:spLocks noGrp="1"/>
          </p:cNvSpPr>
          <p:nvPr>
            <p:ph idx="1"/>
          </p:nvPr>
        </p:nvSpPr>
        <p:spPr>
          <a:xfrm>
            <a:off x="822960" y="1852706"/>
            <a:ext cx="7543800" cy="4183529"/>
          </a:xfrm>
        </p:spPr>
        <p:txBody>
          <a:bodyPr>
            <a:normAutofit/>
          </a:bodyPr>
          <a:lstStyle/>
          <a:p>
            <a:pPr>
              <a:buFont typeface="Wingdings" panose="05000000000000000000" pitchFamily="2" charset="2"/>
              <a:buChar char="l"/>
            </a:pPr>
            <a:r>
              <a:rPr lang="ja-JP" altLang="en-US" sz="2800" dirty="0"/>
              <a:t>「</a:t>
            </a:r>
            <a:r>
              <a:rPr lang="ja-JP" altLang="en-US" sz="2800" b="1" dirty="0">
                <a:solidFill>
                  <a:srgbClr val="FFC000"/>
                </a:solidFill>
              </a:rPr>
              <a:t>制御</a:t>
            </a:r>
            <a:r>
              <a:rPr lang="ja-JP" altLang="en-US" sz="2800" dirty="0"/>
              <a:t>」をクリックしたあと「</a:t>
            </a:r>
            <a:r>
              <a:rPr lang="ja-JP" altLang="en-US" sz="2800" dirty="0">
                <a:solidFill>
                  <a:srgbClr val="00B050"/>
                </a:solidFill>
              </a:rPr>
              <a:t>🚩</a:t>
            </a:r>
            <a:r>
              <a:rPr lang="ja-JP" altLang="en-US" sz="2800" dirty="0"/>
              <a:t>がクリックされたとき」をドラッグしてスクリプトエリアに置く</a:t>
            </a:r>
            <a:endParaRPr lang="en-US" altLang="ja-JP" sz="28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79" y="2714840"/>
            <a:ext cx="7008538" cy="3321395"/>
          </a:xfrm>
          <a:prstGeom prst="rect">
            <a:avLst/>
          </a:prstGeom>
        </p:spPr>
      </p:pic>
      <p:sp>
        <p:nvSpPr>
          <p:cNvPr id="11" name="右矢印 10"/>
          <p:cNvSpPr/>
          <p:nvPr/>
        </p:nvSpPr>
        <p:spPr>
          <a:xfrm>
            <a:off x="2912498" y="4534992"/>
            <a:ext cx="1964301" cy="29537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p:cNvSpPr txBox="1"/>
          <p:nvPr/>
        </p:nvSpPr>
        <p:spPr>
          <a:xfrm>
            <a:off x="3073454" y="4941120"/>
            <a:ext cx="3953326" cy="830997"/>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②「</a:t>
            </a:r>
            <a:r>
              <a:rPr kumimoji="1" lang="ja-JP" altLang="en-US" sz="2400" dirty="0">
                <a:solidFill>
                  <a:srgbClr val="00B050"/>
                </a:solidFill>
              </a:rPr>
              <a:t>🚩</a:t>
            </a:r>
            <a:r>
              <a:rPr kumimoji="1" lang="ja-JP" altLang="en-US" sz="2400" dirty="0">
                <a:solidFill>
                  <a:schemeClr val="bg1"/>
                </a:solidFill>
              </a:rPr>
              <a:t>がクリックされたとき」を</a:t>
            </a:r>
            <a:endParaRPr kumimoji="1" lang="en-US" altLang="ja-JP" sz="2400" dirty="0">
              <a:solidFill>
                <a:schemeClr val="bg1"/>
              </a:solidFill>
            </a:endParaRPr>
          </a:p>
          <a:p>
            <a:r>
              <a:rPr kumimoji="1" lang="ja-JP" altLang="en-US" sz="2400" dirty="0">
                <a:solidFill>
                  <a:schemeClr val="bg1"/>
                </a:solidFill>
              </a:rPr>
              <a:t>ドラッグして持ってくる</a:t>
            </a:r>
          </a:p>
        </p:txBody>
      </p:sp>
      <p:sp>
        <p:nvSpPr>
          <p:cNvPr id="4" name="右矢印 3"/>
          <p:cNvSpPr/>
          <p:nvPr/>
        </p:nvSpPr>
        <p:spPr>
          <a:xfrm>
            <a:off x="2850776" y="3056700"/>
            <a:ext cx="2312894" cy="34299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239969" y="2997365"/>
            <a:ext cx="2630848"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①「制御」をクリック</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8577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ネコを動かしてみよう</a:t>
            </a:r>
          </a:p>
        </p:txBody>
      </p:sp>
      <p:sp>
        <p:nvSpPr>
          <p:cNvPr id="3" name="コンテンツ プレースホルダー 2"/>
          <p:cNvSpPr>
            <a:spLocks noGrp="1"/>
          </p:cNvSpPr>
          <p:nvPr>
            <p:ph idx="1"/>
          </p:nvPr>
        </p:nvSpPr>
        <p:spPr>
          <a:xfrm>
            <a:off x="822959" y="1845734"/>
            <a:ext cx="7543801" cy="4283936"/>
          </a:xfrm>
        </p:spPr>
        <p:txBody>
          <a:bodyPr>
            <a:normAutofit/>
          </a:bodyPr>
          <a:lstStyle/>
          <a:p>
            <a:pPr>
              <a:buFont typeface="Wingdings" panose="05000000000000000000" pitchFamily="2" charset="2"/>
              <a:buChar char="l"/>
            </a:pPr>
            <a:r>
              <a:rPr lang="ja-JP" altLang="en-US" sz="2800" dirty="0"/>
              <a:t>「</a:t>
            </a:r>
            <a:r>
              <a:rPr kumimoji="1" lang="ja-JP" altLang="en-US" sz="2800" b="1" dirty="0">
                <a:solidFill>
                  <a:srgbClr val="0070C0"/>
                </a:solidFill>
              </a:rPr>
              <a:t>動き</a:t>
            </a:r>
            <a:r>
              <a:rPr lang="ja-JP" altLang="en-US" sz="2800" dirty="0"/>
              <a:t>」をクリックしたあと</a:t>
            </a:r>
            <a:r>
              <a:rPr kumimoji="1" lang="ja-JP" altLang="en-US" sz="2800" dirty="0"/>
              <a:t>「</a:t>
            </a:r>
            <a:r>
              <a:rPr kumimoji="1" lang="en-US" altLang="ja-JP" sz="2800" dirty="0"/>
              <a:t>10</a:t>
            </a:r>
            <a:r>
              <a:rPr kumimoji="1" lang="ja-JP" altLang="en-US" sz="2800" dirty="0"/>
              <a:t>歩動かす」をドラッグしてスクリプトエリアに置く</a:t>
            </a:r>
            <a:endParaRPr kumimoji="1" lang="en-US" altLang="ja-JP" sz="2800" dirty="0"/>
          </a:p>
          <a:p>
            <a:pPr>
              <a:buFont typeface="Wingdings" panose="05000000000000000000" pitchFamily="2" charset="2"/>
              <a:buChar char="l"/>
            </a:pPr>
            <a:endParaRPr kumimoji="1" lang="ja-JP" altLang="en-US" sz="28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49" y="2691270"/>
            <a:ext cx="6224229" cy="3019767"/>
          </a:xfrm>
          <a:prstGeom prst="rect">
            <a:avLst/>
          </a:prstGeom>
        </p:spPr>
      </p:pic>
      <p:sp>
        <p:nvSpPr>
          <p:cNvPr id="10" name="テキスト ボックス 9"/>
          <p:cNvSpPr txBox="1"/>
          <p:nvPr/>
        </p:nvSpPr>
        <p:spPr>
          <a:xfrm>
            <a:off x="4088965" y="2893792"/>
            <a:ext cx="3711272" cy="461665"/>
          </a:xfrm>
          <a:prstGeom prst="rect">
            <a:avLst/>
          </a:prstGeom>
          <a:solidFill>
            <a:srgbClr val="FF0000"/>
          </a:solidFill>
        </p:spPr>
        <p:txBody>
          <a:bodyPr wrap="none" rtlCol="0">
            <a:spAutoFit/>
          </a:bodyPr>
          <a:lstStyle/>
          <a:p>
            <a:r>
              <a:rPr kumimoji="1" lang="ja-JP" altLang="en-US" sz="2400" dirty="0">
                <a:solidFill>
                  <a:schemeClr val="bg1"/>
                </a:solidFill>
              </a:rPr>
              <a:t>①「動き」をクリックして選択</a:t>
            </a:r>
          </a:p>
        </p:txBody>
      </p:sp>
      <p:sp>
        <p:nvSpPr>
          <p:cNvPr id="21" name="テキスト ボックス 20"/>
          <p:cNvSpPr txBox="1"/>
          <p:nvPr/>
        </p:nvSpPr>
        <p:spPr>
          <a:xfrm>
            <a:off x="2669515" y="5480205"/>
            <a:ext cx="5001690"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②「</a:t>
            </a:r>
            <a:r>
              <a:rPr kumimoji="1" lang="en-US" altLang="ja-JP" sz="2400" dirty="0">
                <a:solidFill>
                  <a:schemeClr val="bg1"/>
                </a:solidFill>
              </a:rPr>
              <a:t>10</a:t>
            </a:r>
            <a:r>
              <a:rPr kumimoji="1" lang="ja-JP" altLang="en-US" sz="2400" dirty="0">
                <a:solidFill>
                  <a:schemeClr val="bg1"/>
                </a:solidFill>
              </a:rPr>
              <a:t>歩動かす」をドラッグして動かす</a:t>
            </a:r>
          </a:p>
        </p:txBody>
      </p:sp>
      <p:sp>
        <p:nvSpPr>
          <p:cNvPr id="5" name="右矢印 4"/>
          <p:cNvSpPr/>
          <p:nvPr/>
        </p:nvSpPr>
        <p:spPr>
          <a:xfrm>
            <a:off x="1915037" y="2955460"/>
            <a:ext cx="2173929" cy="3198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rot="993237">
            <a:off x="1830625" y="4695644"/>
            <a:ext cx="2873472" cy="3013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82187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ネコを動かしてみよう</a:t>
            </a:r>
          </a:p>
        </p:txBody>
      </p:sp>
      <p:sp>
        <p:nvSpPr>
          <p:cNvPr id="5" name="コンテンツ プレースホルダー 4"/>
          <p:cNvSpPr>
            <a:spLocks noGrp="1"/>
          </p:cNvSpPr>
          <p:nvPr>
            <p:ph idx="1"/>
          </p:nvPr>
        </p:nvSpPr>
        <p:spPr/>
        <p:txBody>
          <a:bodyPr>
            <a:normAutofit/>
          </a:bodyPr>
          <a:lstStyle/>
          <a:p>
            <a:pPr>
              <a:buFont typeface="Wingdings" panose="05000000000000000000" pitchFamily="2" charset="2"/>
              <a:buChar char="l"/>
            </a:pPr>
            <a:r>
              <a:rPr kumimoji="1" lang="ja-JP" altLang="en-US" sz="2800" dirty="0"/>
              <a:t>ドラッグして持ってきた二つのブロックを</a:t>
            </a:r>
            <a:r>
              <a:rPr lang="ja-JP" altLang="en-US" sz="2800" dirty="0"/>
              <a:t>つなぎ合わせる</a:t>
            </a:r>
            <a:endParaRPr kumimoji="1" lang="en-US" altLang="ja-JP" sz="2800" dirty="0"/>
          </a:p>
          <a:p>
            <a:pPr>
              <a:buFont typeface="Wingdings" panose="05000000000000000000" pitchFamily="2" charset="2"/>
              <a:buChar char="l"/>
            </a:pPr>
            <a:endParaRPr kumimoji="1" lang="ja-JP" altLang="en-US" sz="2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753" y="2771881"/>
            <a:ext cx="5739709" cy="2544605"/>
          </a:xfrm>
          <a:prstGeom prst="rect">
            <a:avLst/>
          </a:prstGeom>
          <a:ln>
            <a:noFill/>
          </a:ln>
        </p:spPr>
      </p:pic>
      <p:sp>
        <p:nvSpPr>
          <p:cNvPr id="3" name="スライド番号プレースホルダー 2"/>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296239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ねこを動かしてみよう</a:t>
            </a:r>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109" y="2123693"/>
            <a:ext cx="4013294" cy="35240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テキスト ボックス 4"/>
          <p:cNvSpPr txBox="1"/>
          <p:nvPr/>
        </p:nvSpPr>
        <p:spPr>
          <a:xfrm>
            <a:off x="5462494" y="2058608"/>
            <a:ext cx="2775119" cy="954107"/>
          </a:xfrm>
          <a:prstGeom prst="rect">
            <a:avLst/>
          </a:prstGeom>
          <a:solidFill>
            <a:srgbClr val="FF0000"/>
          </a:solidFill>
          <a:ln>
            <a:solidFill>
              <a:srgbClr val="FF0000"/>
            </a:solidFill>
          </a:ln>
        </p:spPr>
        <p:txBody>
          <a:bodyPr wrap="none" rtlCol="0">
            <a:spAutoFit/>
          </a:bodyPr>
          <a:lstStyle/>
          <a:p>
            <a:r>
              <a:rPr kumimoji="1" lang="ja-JP" altLang="en-US" sz="2800" dirty="0">
                <a:solidFill>
                  <a:schemeClr val="bg1"/>
                </a:solidFill>
              </a:rPr>
              <a:t>ここをクリックして</a:t>
            </a:r>
            <a:endParaRPr kumimoji="1" lang="en-US" altLang="ja-JP" sz="2800" dirty="0">
              <a:solidFill>
                <a:schemeClr val="bg1"/>
              </a:solidFill>
            </a:endParaRPr>
          </a:p>
          <a:p>
            <a:r>
              <a:rPr kumimoji="1" lang="ja-JP" altLang="en-US" sz="2800" dirty="0">
                <a:solidFill>
                  <a:schemeClr val="bg1"/>
                </a:solidFill>
              </a:rPr>
              <a:t>実行！！</a:t>
            </a:r>
          </a:p>
        </p:txBody>
      </p:sp>
      <p:sp>
        <p:nvSpPr>
          <p:cNvPr id="6" name="右矢印 5"/>
          <p:cNvSpPr/>
          <p:nvPr/>
        </p:nvSpPr>
        <p:spPr>
          <a:xfrm>
            <a:off x="4759716" y="2123693"/>
            <a:ext cx="702778" cy="3144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スライド番号プレースホルダー 2"/>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56847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ネコを動かしてみよう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ネコをたくさん動かしてみよう</a:t>
            </a:r>
            <a:endParaRPr kumimoji="1" lang="en-US" altLang="ja-JP" sz="2800" dirty="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15</a:t>
            </a:fld>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69267"/>
            <a:ext cx="5790577" cy="2566069"/>
          </a:xfrm>
          <a:prstGeom prst="rect">
            <a:avLst/>
          </a:prstGeom>
        </p:spPr>
      </p:pic>
      <p:sp>
        <p:nvSpPr>
          <p:cNvPr id="7" name="テキスト ボックス 6"/>
          <p:cNvSpPr txBox="1"/>
          <p:nvPr/>
        </p:nvSpPr>
        <p:spPr>
          <a:xfrm>
            <a:off x="4208662" y="3579631"/>
            <a:ext cx="1792478" cy="461665"/>
          </a:xfrm>
          <a:prstGeom prst="rect">
            <a:avLst/>
          </a:prstGeom>
          <a:solidFill>
            <a:srgbClr val="FF0000"/>
          </a:solidFill>
          <a:ln>
            <a:solidFill>
              <a:srgbClr val="FF0000"/>
            </a:solidFill>
          </a:ln>
        </p:spPr>
        <p:txBody>
          <a:bodyPr wrap="none" rtlCol="0">
            <a:spAutoFit/>
          </a:bodyPr>
          <a:lstStyle/>
          <a:p>
            <a:r>
              <a:rPr kumimoji="1" lang="en-US" altLang="ja-JP" sz="2400" dirty="0">
                <a:solidFill>
                  <a:schemeClr val="bg1"/>
                </a:solidFill>
              </a:rPr>
              <a:t>100</a:t>
            </a:r>
            <a:r>
              <a:rPr kumimoji="1" lang="ja-JP" altLang="en-US" sz="2400" dirty="0">
                <a:solidFill>
                  <a:schemeClr val="bg1"/>
                </a:solidFill>
              </a:rPr>
              <a:t>に変える</a:t>
            </a:r>
          </a:p>
        </p:txBody>
      </p:sp>
      <p:sp>
        <p:nvSpPr>
          <p:cNvPr id="8" name="右矢印 7"/>
          <p:cNvSpPr/>
          <p:nvPr/>
        </p:nvSpPr>
        <p:spPr>
          <a:xfrm>
            <a:off x="1859078" y="3627322"/>
            <a:ext cx="2349584" cy="4117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359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ネコを動かしてみよう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ネコをたくさん動かしてみよう</a:t>
            </a:r>
            <a:endParaRPr kumimoji="1" lang="en-US" altLang="ja-JP" sz="2800" dirty="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16</a:t>
            </a:fld>
            <a:endParaRPr 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340" y="2464480"/>
            <a:ext cx="6409191" cy="2822084"/>
          </a:xfrm>
          <a:prstGeom prst="rect">
            <a:avLst/>
          </a:prstGeom>
        </p:spPr>
      </p:pic>
      <p:pic>
        <p:nvPicPr>
          <p:cNvPr id="6" name="図 5"/>
          <p:cNvPicPr>
            <a:picLocks noChangeAspect="1"/>
          </p:cNvPicPr>
          <p:nvPr/>
        </p:nvPicPr>
        <p:blipFill>
          <a:blip r:embed="rId3"/>
          <a:stretch>
            <a:fillRect/>
          </a:stretch>
        </p:blipFill>
        <p:spPr>
          <a:xfrm>
            <a:off x="4255123" y="5007351"/>
            <a:ext cx="4359018" cy="646232"/>
          </a:xfrm>
          <a:prstGeom prst="rect">
            <a:avLst/>
          </a:prstGeom>
        </p:spPr>
      </p:pic>
    </p:spTree>
    <p:extLst>
      <p:ext uri="{BB962C8B-B14F-4D97-AF65-F5344CB8AC3E}">
        <p14:creationId xmlns:p14="http://schemas.microsoft.com/office/powerpoint/2010/main" val="1380425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689265"/>
            <a:ext cx="6274238" cy="3183941"/>
          </a:xfrm>
          <a:prstGeom prst="rect">
            <a:avLst/>
          </a:prstGeom>
        </p:spPr>
      </p:pic>
      <p:sp>
        <p:nvSpPr>
          <p:cNvPr id="2" name="タイトル 1"/>
          <p:cNvSpPr>
            <a:spLocks noGrp="1"/>
          </p:cNvSpPr>
          <p:nvPr>
            <p:ph type="title"/>
          </p:nvPr>
        </p:nvSpPr>
        <p:spPr/>
        <p:txBody>
          <a:bodyPr/>
          <a:lstStyle/>
          <a:p>
            <a:r>
              <a:rPr lang="ja-JP" altLang="en-US" dirty="0"/>
              <a:t>スクリプトの</a:t>
            </a:r>
            <a:r>
              <a:rPr kumimoji="1" lang="ja-JP" altLang="en-US" dirty="0"/>
              <a:t>消しかた</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いらない</a:t>
            </a:r>
            <a:r>
              <a:rPr lang="ja-JP" altLang="en-US" sz="2800" dirty="0"/>
              <a:t>スクリプト</a:t>
            </a:r>
            <a:r>
              <a:rPr kumimoji="1" lang="ja-JP" altLang="en-US" sz="2800" dirty="0"/>
              <a:t>はドラッグしてブロックパレットでドロップしてあげれば</a:t>
            </a:r>
            <a:r>
              <a:rPr lang="ja-JP" altLang="en-US" sz="2800" dirty="0"/>
              <a:t>消すことができるよ</a:t>
            </a:r>
            <a:r>
              <a:rPr kumimoji="1" lang="ja-JP" altLang="en-US" sz="2800" dirty="0"/>
              <a:t>。</a:t>
            </a:r>
            <a:endParaRPr kumimoji="1" lang="en-US" altLang="ja-JP" sz="2800" dirty="0"/>
          </a:p>
          <a:p>
            <a:pPr marL="0" indent="0">
              <a:buNone/>
            </a:pPr>
            <a:endParaRPr kumimoji="1" lang="en-US" altLang="ja-JP" sz="2800" dirty="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17</a:t>
            </a:fld>
            <a:endParaRPr lang="en-US" dirty="0"/>
          </a:p>
        </p:txBody>
      </p:sp>
      <p:sp>
        <p:nvSpPr>
          <p:cNvPr id="7" name="左矢印 6"/>
          <p:cNvSpPr/>
          <p:nvPr/>
        </p:nvSpPr>
        <p:spPr>
          <a:xfrm>
            <a:off x="3597043" y="4796059"/>
            <a:ext cx="1114236" cy="39361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874823" y="4624655"/>
            <a:ext cx="2722220" cy="830997"/>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ドラッグしてここまで</a:t>
            </a:r>
            <a:endParaRPr kumimoji="1" lang="en-US" altLang="ja-JP" sz="2400" dirty="0">
              <a:solidFill>
                <a:schemeClr val="bg1"/>
              </a:solidFill>
            </a:endParaRPr>
          </a:p>
          <a:p>
            <a:r>
              <a:rPr kumimoji="1" lang="ja-JP" altLang="en-US" sz="2400" dirty="0">
                <a:solidFill>
                  <a:schemeClr val="bg1"/>
                </a:solidFill>
              </a:rPr>
              <a:t>持ってくる</a:t>
            </a:r>
          </a:p>
        </p:txBody>
      </p:sp>
    </p:spTree>
    <p:extLst>
      <p:ext uri="{BB962C8B-B14F-4D97-AF65-F5344CB8AC3E}">
        <p14:creationId xmlns:p14="http://schemas.microsoft.com/office/powerpoint/2010/main" val="1304576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a:t>
            </a:r>
            <a:r>
              <a:rPr lang="ja-JP" altLang="en-US" dirty="0"/>
              <a:t>しゃべらせてみよう</a:t>
            </a:r>
            <a:endParaRPr kumimoji="1" lang="ja-JP" altLang="en-US" dirty="0"/>
          </a:p>
        </p:txBody>
      </p:sp>
      <p:sp>
        <p:nvSpPr>
          <p:cNvPr id="3" name="コンテンツ プレースホルダー 2"/>
          <p:cNvSpPr>
            <a:spLocks noGrp="1"/>
          </p:cNvSpPr>
          <p:nvPr>
            <p:ph idx="1"/>
          </p:nvPr>
        </p:nvSpPr>
        <p:spPr>
          <a:xfrm>
            <a:off x="822960" y="1852706"/>
            <a:ext cx="7543800" cy="4183529"/>
          </a:xfrm>
        </p:spPr>
        <p:txBody>
          <a:bodyPr>
            <a:normAutofit/>
          </a:bodyPr>
          <a:lstStyle/>
          <a:p>
            <a:pPr>
              <a:buFont typeface="Wingdings" panose="05000000000000000000" pitchFamily="2" charset="2"/>
              <a:buChar char="l"/>
            </a:pPr>
            <a:r>
              <a:rPr lang="ja-JP" altLang="en-US" sz="2800" dirty="0"/>
              <a:t>「</a:t>
            </a:r>
            <a:r>
              <a:rPr lang="ja-JP" altLang="en-US" sz="2800" b="1" dirty="0">
                <a:solidFill>
                  <a:srgbClr val="FFC000"/>
                </a:solidFill>
              </a:rPr>
              <a:t>制御</a:t>
            </a:r>
            <a:r>
              <a:rPr lang="ja-JP" altLang="en-US" sz="2800" dirty="0"/>
              <a:t>」をクリックしたあと「</a:t>
            </a:r>
            <a:r>
              <a:rPr lang="ja-JP" altLang="en-US" sz="2800" dirty="0">
                <a:solidFill>
                  <a:srgbClr val="00B050"/>
                </a:solidFill>
              </a:rPr>
              <a:t>🚩</a:t>
            </a:r>
            <a:r>
              <a:rPr lang="ja-JP" altLang="en-US" sz="2800" dirty="0"/>
              <a:t>がクリックされたとき」をドラッグしてスクリプトエリアに置く</a:t>
            </a:r>
            <a:endParaRPr lang="en-US" altLang="ja-JP" sz="28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79" y="2714840"/>
            <a:ext cx="7008538" cy="3321395"/>
          </a:xfrm>
          <a:prstGeom prst="rect">
            <a:avLst/>
          </a:prstGeom>
        </p:spPr>
      </p:pic>
      <p:sp>
        <p:nvSpPr>
          <p:cNvPr id="11" name="右矢印 10"/>
          <p:cNvSpPr/>
          <p:nvPr/>
        </p:nvSpPr>
        <p:spPr>
          <a:xfrm>
            <a:off x="2912498" y="4534992"/>
            <a:ext cx="1964301" cy="29537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p:cNvSpPr txBox="1"/>
          <p:nvPr/>
        </p:nvSpPr>
        <p:spPr>
          <a:xfrm>
            <a:off x="3073454" y="4941120"/>
            <a:ext cx="3953326" cy="830997"/>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②「</a:t>
            </a:r>
            <a:r>
              <a:rPr kumimoji="1" lang="ja-JP" altLang="en-US" sz="2400" dirty="0">
                <a:solidFill>
                  <a:srgbClr val="00B050"/>
                </a:solidFill>
              </a:rPr>
              <a:t>🚩</a:t>
            </a:r>
            <a:r>
              <a:rPr kumimoji="1" lang="ja-JP" altLang="en-US" sz="2400" dirty="0">
                <a:solidFill>
                  <a:schemeClr val="bg1"/>
                </a:solidFill>
              </a:rPr>
              <a:t>がクリックされたとき」を</a:t>
            </a:r>
            <a:endParaRPr kumimoji="1" lang="en-US" altLang="ja-JP" sz="2400" dirty="0">
              <a:solidFill>
                <a:schemeClr val="bg1"/>
              </a:solidFill>
            </a:endParaRPr>
          </a:p>
          <a:p>
            <a:r>
              <a:rPr kumimoji="1" lang="ja-JP" altLang="en-US" sz="2400" dirty="0">
                <a:solidFill>
                  <a:schemeClr val="bg1"/>
                </a:solidFill>
              </a:rPr>
              <a:t>ドラッグして持ってくる</a:t>
            </a:r>
          </a:p>
        </p:txBody>
      </p:sp>
      <p:sp>
        <p:nvSpPr>
          <p:cNvPr id="4" name="右矢印 3"/>
          <p:cNvSpPr/>
          <p:nvPr/>
        </p:nvSpPr>
        <p:spPr>
          <a:xfrm>
            <a:off x="2850776" y="3056700"/>
            <a:ext cx="2312894" cy="34299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239969" y="2997365"/>
            <a:ext cx="2630848"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①「制御」をクリック</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82575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今回使うもの</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今回は</a:t>
            </a:r>
            <a:r>
              <a:rPr kumimoji="1" lang="en-US" altLang="ja-JP" sz="2800" dirty="0"/>
              <a:t>Raspberry Pi</a:t>
            </a:r>
            <a:r>
              <a:rPr lang="ja-JP" altLang="en-US" sz="2800" dirty="0"/>
              <a:t>と</a:t>
            </a:r>
            <a:r>
              <a:rPr lang="en-US" altLang="ja-JP" sz="2800" dirty="0"/>
              <a:t>Scratch</a:t>
            </a:r>
            <a:r>
              <a:rPr lang="ja-JP" altLang="en-US" sz="2800" dirty="0"/>
              <a:t>というものを使うよ。</a:t>
            </a:r>
            <a:endParaRPr lang="en-US" altLang="ja-JP" sz="2800" dirty="0"/>
          </a:p>
          <a:p>
            <a:pPr>
              <a:buFont typeface="Wingdings" panose="05000000000000000000" pitchFamily="2" charset="2"/>
              <a:buChar char="l"/>
            </a:pPr>
            <a:r>
              <a:rPr lang="ja-JP" altLang="en-US" sz="2800" dirty="0"/>
              <a:t>それじゃあ</a:t>
            </a:r>
            <a:r>
              <a:rPr lang="en-US" altLang="ja-JP" sz="2800" dirty="0"/>
              <a:t>Raspberry Pi</a:t>
            </a:r>
            <a:r>
              <a:rPr lang="ja-JP" altLang="en-US" sz="2800" dirty="0"/>
              <a:t>と</a:t>
            </a:r>
            <a:r>
              <a:rPr lang="en-US" altLang="ja-JP" sz="2800" dirty="0"/>
              <a:t>Scratch</a:t>
            </a:r>
            <a:r>
              <a:rPr lang="ja-JP" altLang="en-US" sz="2800" dirty="0" err="1"/>
              <a:t>って</a:t>
            </a:r>
            <a:r>
              <a:rPr lang="ja-JP" altLang="en-US" sz="2800" dirty="0"/>
              <a:t>何だろう？次のページを見てみよう</a:t>
            </a:r>
            <a:r>
              <a:rPr lang="en-US" altLang="ja-JP" sz="2800" dirty="0"/>
              <a:t>!!</a:t>
            </a:r>
          </a:p>
          <a:p>
            <a:pPr>
              <a:buFont typeface="Wingdings" panose="05000000000000000000" pitchFamily="2" charset="2"/>
              <a:buChar char="l"/>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1</a:t>
            </a:fld>
            <a:endParaRPr lang="en-US" dirty="0"/>
          </a:p>
        </p:txBody>
      </p:sp>
    </p:spTree>
    <p:extLst>
      <p:ext uri="{BB962C8B-B14F-4D97-AF65-F5344CB8AC3E}">
        <p14:creationId xmlns:p14="http://schemas.microsoft.com/office/powerpoint/2010/main" val="8290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69" y="2698352"/>
            <a:ext cx="5662111" cy="3013475"/>
          </a:xfrm>
          <a:prstGeom prst="rect">
            <a:avLst/>
          </a:prstGeom>
        </p:spPr>
      </p:pic>
      <p:sp>
        <p:nvSpPr>
          <p:cNvPr id="2" name="タイトル 1"/>
          <p:cNvSpPr>
            <a:spLocks noGrp="1"/>
          </p:cNvSpPr>
          <p:nvPr>
            <p:ph type="title"/>
          </p:nvPr>
        </p:nvSpPr>
        <p:spPr/>
        <p:txBody>
          <a:bodyPr/>
          <a:lstStyle/>
          <a:p>
            <a:r>
              <a:rPr kumimoji="1" lang="ja-JP" altLang="en-US" dirty="0"/>
              <a:t>ネコを</a:t>
            </a:r>
            <a:r>
              <a:rPr lang="ja-JP" altLang="en-US" dirty="0"/>
              <a:t>しゃべらせてみよう</a:t>
            </a:r>
            <a:endParaRPr kumimoji="1" lang="ja-JP" altLang="en-US" dirty="0"/>
          </a:p>
        </p:txBody>
      </p:sp>
      <p:sp>
        <p:nvSpPr>
          <p:cNvPr id="3" name="コンテンツ プレースホルダー 2"/>
          <p:cNvSpPr>
            <a:spLocks noGrp="1"/>
          </p:cNvSpPr>
          <p:nvPr>
            <p:ph idx="1"/>
          </p:nvPr>
        </p:nvSpPr>
        <p:spPr>
          <a:xfrm>
            <a:off x="822959" y="1845734"/>
            <a:ext cx="7543801" cy="4283936"/>
          </a:xfrm>
        </p:spPr>
        <p:txBody>
          <a:bodyPr>
            <a:normAutofit/>
          </a:bodyPr>
          <a:lstStyle/>
          <a:p>
            <a:pPr>
              <a:buFont typeface="Wingdings" panose="05000000000000000000" pitchFamily="2" charset="2"/>
              <a:buChar char="l"/>
            </a:pPr>
            <a:r>
              <a:rPr lang="ja-JP" altLang="en-US" sz="2800" dirty="0"/>
              <a:t>「</a:t>
            </a:r>
            <a:r>
              <a:rPr lang="ja-JP" altLang="en-US" sz="2800" b="1" dirty="0">
                <a:solidFill>
                  <a:srgbClr val="7030A0"/>
                </a:solidFill>
              </a:rPr>
              <a:t>見た目</a:t>
            </a:r>
            <a:r>
              <a:rPr lang="ja-JP" altLang="en-US" sz="2800" dirty="0"/>
              <a:t>」をクリックしたあと</a:t>
            </a:r>
            <a:r>
              <a:rPr kumimoji="1" lang="ja-JP" altLang="en-US" sz="2800" dirty="0"/>
              <a:t>「</a:t>
            </a:r>
            <a:r>
              <a:rPr lang="ja-JP" altLang="en-US" sz="2800" dirty="0"/>
              <a:t>こんにちは</a:t>
            </a:r>
            <a:r>
              <a:rPr lang="en-US" altLang="ja-JP" sz="2800" dirty="0"/>
              <a:t>!</a:t>
            </a:r>
            <a:r>
              <a:rPr lang="ja-JP" altLang="en-US" sz="2800" dirty="0"/>
              <a:t>と</a:t>
            </a:r>
            <a:r>
              <a:rPr lang="en-US" altLang="ja-JP" sz="2800" dirty="0"/>
              <a:t>2</a:t>
            </a:r>
            <a:r>
              <a:rPr lang="ja-JP" altLang="en-US" sz="2800" dirty="0"/>
              <a:t>秒言う</a:t>
            </a:r>
            <a:r>
              <a:rPr kumimoji="1" lang="ja-JP" altLang="en-US" sz="2800" dirty="0"/>
              <a:t>」をドラッグしてスクリプトエリアに置く</a:t>
            </a:r>
            <a:endParaRPr kumimoji="1" lang="en-US" altLang="ja-JP" sz="2800" dirty="0"/>
          </a:p>
          <a:p>
            <a:pPr>
              <a:buFont typeface="Wingdings" panose="05000000000000000000" pitchFamily="2" charset="2"/>
              <a:buChar char="l"/>
            </a:pPr>
            <a:endParaRPr kumimoji="1" lang="ja-JP" altLang="en-US" sz="2800" dirty="0"/>
          </a:p>
        </p:txBody>
      </p:sp>
      <p:sp>
        <p:nvSpPr>
          <p:cNvPr id="10" name="テキスト ボックス 9"/>
          <p:cNvSpPr txBox="1"/>
          <p:nvPr/>
        </p:nvSpPr>
        <p:spPr>
          <a:xfrm>
            <a:off x="3912175" y="3285968"/>
            <a:ext cx="4023858" cy="461665"/>
          </a:xfrm>
          <a:prstGeom prst="rect">
            <a:avLst/>
          </a:prstGeom>
          <a:solidFill>
            <a:srgbClr val="FF0000"/>
          </a:solidFill>
        </p:spPr>
        <p:txBody>
          <a:bodyPr wrap="none" rtlCol="0">
            <a:spAutoFit/>
          </a:bodyPr>
          <a:lstStyle/>
          <a:p>
            <a:r>
              <a:rPr kumimoji="1" lang="ja-JP" altLang="en-US" sz="2400" dirty="0">
                <a:solidFill>
                  <a:schemeClr val="bg1"/>
                </a:solidFill>
              </a:rPr>
              <a:t>①「見た目」をクリックして選択</a:t>
            </a:r>
          </a:p>
        </p:txBody>
      </p:sp>
      <p:sp>
        <p:nvSpPr>
          <p:cNvPr id="21" name="テキスト ボックス 20"/>
          <p:cNvSpPr txBox="1"/>
          <p:nvPr/>
        </p:nvSpPr>
        <p:spPr>
          <a:xfrm>
            <a:off x="3947939" y="5649533"/>
            <a:ext cx="3531736" cy="830997"/>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②「こんにちは</a:t>
            </a:r>
            <a:r>
              <a:rPr kumimoji="1" lang="en-US" altLang="ja-JP" sz="2400" dirty="0">
                <a:solidFill>
                  <a:schemeClr val="bg1"/>
                </a:solidFill>
              </a:rPr>
              <a:t>!</a:t>
            </a:r>
            <a:r>
              <a:rPr kumimoji="1" lang="ja-JP" altLang="en-US" sz="2400" dirty="0">
                <a:solidFill>
                  <a:schemeClr val="bg1"/>
                </a:solidFill>
              </a:rPr>
              <a:t>と</a:t>
            </a:r>
            <a:r>
              <a:rPr kumimoji="1" lang="en-US" altLang="ja-JP" sz="2400" dirty="0">
                <a:solidFill>
                  <a:schemeClr val="bg1"/>
                </a:solidFill>
              </a:rPr>
              <a:t>2</a:t>
            </a:r>
            <a:r>
              <a:rPr kumimoji="1" lang="ja-JP" altLang="en-US" sz="2400" dirty="0">
                <a:solidFill>
                  <a:schemeClr val="bg1"/>
                </a:solidFill>
              </a:rPr>
              <a:t>秒言う」</a:t>
            </a:r>
            <a:endParaRPr kumimoji="1" lang="en-US" altLang="ja-JP" sz="2400" dirty="0">
              <a:solidFill>
                <a:schemeClr val="bg1"/>
              </a:solidFill>
            </a:endParaRPr>
          </a:p>
          <a:p>
            <a:r>
              <a:rPr kumimoji="1" lang="ja-JP" altLang="en-US" sz="2400" dirty="0">
                <a:solidFill>
                  <a:schemeClr val="bg1"/>
                </a:solidFill>
              </a:rPr>
              <a:t>　をドラッグして動かす</a:t>
            </a:r>
          </a:p>
        </p:txBody>
      </p:sp>
      <p:sp>
        <p:nvSpPr>
          <p:cNvPr id="5" name="右矢印 4"/>
          <p:cNvSpPr/>
          <p:nvPr/>
        </p:nvSpPr>
        <p:spPr>
          <a:xfrm>
            <a:off x="1738246" y="3381234"/>
            <a:ext cx="2173929" cy="3198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6113E31D-E2AB-40D1-8B51-AFA5AFEF393A}" type="slidenum">
              <a:rPr lang="en-US" smtClean="0"/>
              <a:t>19</a:t>
            </a:fld>
            <a:endParaRPr lang="en-US" dirty="0"/>
          </a:p>
        </p:txBody>
      </p:sp>
      <p:sp>
        <p:nvSpPr>
          <p:cNvPr id="11" name="右矢印 10"/>
          <p:cNvSpPr/>
          <p:nvPr/>
        </p:nvSpPr>
        <p:spPr>
          <a:xfrm>
            <a:off x="2384953" y="5274454"/>
            <a:ext cx="1527222" cy="3750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1665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ネコをしゃべらせてみよう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ドラッグして持ってきた二つのブロックをつなぎ合わせる</a:t>
            </a: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endParaRPr lang="en-US" altLang="ja-JP" sz="2800" dirty="0"/>
          </a:p>
          <a:p>
            <a:pPr marL="0" indent="0">
              <a:buNone/>
            </a:pPr>
            <a:endParaRPr lang="ja-JP" altLang="en-US" sz="2800" dirty="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20</a:t>
            </a:fld>
            <a:endParaRPr 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311" y="2651390"/>
            <a:ext cx="5601758" cy="2774454"/>
          </a:xfrm>
          <a:prstGeom prst="rect">
            <a:avLst/>
          </a:prstGeom>
        </p:spPr>
      </p:pic>
      <p:sp>
        <p:nvSpPr>
          <p:cNvPr id="6" name="テキスト ボックス 5"/>
          <p:cNvSpPr txBox="1"/>
          <p:nvPr/>
        </p:nvSpPr>
        <p:spPr>
          <a:xfrm>
            <a:off x="3597044" y="5185804"/>
            <a:ext cx="4216219"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ここまでできたら実行してみよう</a:t>
            </a:r>
          </a:p>
        </p:txBody>
      </p:sp>
    </p:spTree>
    <p:extLst>
      <p:ext uri="{BB962C8B-B14F-4D97-AF65-F5344CB8AC3E}">
        <p14:creationId xmlns:p14="http://schemas.microsoft.com/office/powerpoint/2010/main" val="303171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ネコをしゃべらせてみよう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ネコが「こんにちは！」と言った</a:t>
            </a:r>
            <a:r>
              <a:rPr lang="en-US" altLang="ja-JP" sz="2800" dirty="0"/>
              <a:t>2</a:t>
            </a:r>
            <a:r>
              <a:rPr lang="ja-JP" altLang="en-US" sz="2800" dirty="0"/>
              <a:t>秒後「うーん</a:t>
            </a:r>
            <a:r>
              <a:rPr lang="en-US" altLang="ja-JP" sz="2800" dirty="0"/>
              <a:t>…</a:t>
            </a:r>
            <a:r>
              <a:rPr lang="ja-JP" altLang="en-US" sz="2800" dirty="0"/>
              <a:t>」と</a:t>
            </a:r>
            <a:r>
              <a:rPr lang="en-US" altLang="ja-JP" sz="2800" dirty="0"/>
              <a:t>2</a:t>
            </a:r>
            <a:r>
              <a:rPr lang="ja-JP" altLang="en-US" sz="2800" dirty="0"/>
              <a:t>秒考えるスクリプトを作ってみよう。</a:t>
            </a:r>
            <a:endParaRPr lang="en-US" altLang="ja-JP" sz="2800" dirty="0"/>
          </a:p>
          <a:p>
            <a:pPr marL="0" indent="0">
              <a:buNone/>
            </a:pPr>
            <a:endParaRPr lang="en-US" altLang="ja-JP" sz="2800" dirty="0"/>
          </a:p>
          <a:p>
            <a:pPr marL="0" indent="0">
              <a:buNone/>
            </a:pPr>
            <a:endParaRPr lang="ja-JP" altLang="en-US" sz="2800" dirty="0"/>
          </a:p>
          <a:p>
            <a:pPr>
              <a:buFont typeface="Wingdings" panose="05000000000000000000" pitchFamily="2" charset="2"/>
              <a:buChar char="l"/>
            </a:pPr>
            <a:endParaRPr kumimoji="1" lang="ja-JP" altLang="en-US"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21</a:t>
            </a:fld>
            <a:endParaRPr 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640555"/>
            <a:ext cx="5299282" cy="2877653"/>
          </a:xfrm>
          <a:prstGeom prst="rect">
            <a:avLst/>
          </a:prstGeom>
        </p:spPr>
      </p:pic>
      <p:pic>
        <p:nvPicPr>
          <p:cNvPr id="6" name="図 5"/>
          <p:cNvPicPr>
            <a:picLocks noChangeAspect="1"/>
          </p:cNvPicPr>
          <p:nvPr/>
        </p:nvPicPr>
        <p:blipFill>
          <a:blip r:embed="rId3"/>
          <a:stretch>
            <a:fillRect/>
          </a:stretch>
        </p:blipFill>
        <p:spPr>
          <a:xfrm>
            <a:off x="4401360" y="5462668"/>
            <a:ext cx="4359018" cy="646232"/>
          </a:xfrm>
          <a:prstGeom prst="rect">
            <a:avLst/>
          </a:prstGeom>
        </p:spPr>
      </p:pic>
    </p:spTree>
    <p:extLst>
      <p:ext uri="{BB962C8B-B14F-4D97-AF65-F5344CB8AC3E}">
        <p14:creationId xmlns:p14="http://schemas.microsoft.com/office/powerpoint/2010/main" val="156976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ネコをしゃべらせてみよう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ネコが</a:t>
            </a:r>
            <a:r>
              <a:rPr kumimoji="1" lang="en-US" altLang="ja-JP" sz="2800" dirty="0"/>
              <a:t>2</a:t>
            </a:r>
            <a:r>
              <a:rPr kumimoji="1" lang="ja-JP" altLang="en-US" sz="2800" dirty="0"/>
              <a:t>秒ごとに「あ」「い」「う」「え」「お」と言うスクリプトを作ってみよう</a:t>
            </a:r>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22</a:t>
            </a:fld>
            <a:endParaRPr 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127" y="2719869"/>
            <a:ext cx="3101089" cy="3307230"/>
          </a:xfrm>
          <a:prstGeom prst="rect">
            <a:avLst/>
          </a:prstGeom>
        </p:spPr>
      </p:pic>
      <p:pic>
        <p:nvPicPr>
          <p:cNvPr id="6" name="図 5"/>
          <p:cNvPicPr>
            <a:picLocks noChangeAspect="1"/>
          </p:cNvPicPr>
          <p:nvPr/>
        </p:nvPicPr>
        <p:blipFill>
          <a:blip r:embed="rId3"/>
          <a:stretch>
            <a:fillRect/>
          </a:stretch>
        </p:blipFill>
        <p:spPr>
          <a:xfrm>
            <a:off x="3986005" y="5518208"/>
            <a:ext cx="4359018" cy="646232"/>
          </a:xfrm>
          <a:prstGeom prst="rect">
            <a:avLst/>
          </a:prstGeom>
        </p:spPr>
      </p:pic>
    </p:spTree>
    <p:extLst>
      <p:ext uri="{BB962C8B-B14F-4D97-AF65-F5344CB8AC3E}">
        <p14:creationId xmlns:p14="http://schemas.microsoft.com/office/powerpoint/2010/main" val="1844890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59" y="417967"/>
            <a:ext cx="7543800" cy="1450757"/>
          </a:xfrm>
        </p:spPr>
        <p:txBody>
          <a:bodyPr/>
          <a:lstStyle/>
          <a:p>
            <a:r>
              <a:rPr kumimoji="1" lang="ja-JP" altLang="en-US" dirty="0"/>
              <a:t>プログラムのしくみ</a:t>
            </a:r>
          </a:p>
        </p:txBody>
      </p:sp>
      <p:sp>
        <p:nvSpPr>
          <p:cNvPr id="3" name="コンテンツ プレースホルダー 2"/>
          <p:cNvSpPr>
            <a:spLocks noGrp="1"/>
          </p:cNvSpPr>
          <p:nvPr>
            <p:ph idx="1"/>
          </p:nvPr>
        </p:nvSpPr>
        <p:spPr>
          <a:xfrm>
            <a:off x="768458" y="1868724"/>
            <a:ext cx="7543801" cy="4737967"/>
          </a:xfrm>
        </p:spPr>
        <p:txBody>
          <a:bodyPr>
            <a:normAutofit/>
          </a:bodyPr>
          <a:lstStyle/>
          <a:p>
            <a:pPr>
              <a:buFont typeface="Wingdings" panose="05000000000000000000" pitchFamily="2" charset="2"/>
              <a:buChar char="l"/>
            </a:pPr>
            <a:r>
              <a:rPr lang="ja-JP" altLang="en-US" sz="2800" dirty="0"/>
              <a:t>下図を実行したら上から順番に実行されていったよね。</a:t>
            </a:r>
            <a:endParaRPr lang="en-US" altLang="ja-JP" sz="2800" dirty="0"/>
          </a:p>
          <a:p>
            <a:pPr>
              <a:buFont typeface="Wingdings" panose="05000000000000000000" pitchFamily="2" charset="2"/>
              <a:buChar char="l"/>
            </a:pPr>
            <a:r>
              <a:rPr kumimoji="1" lang="ja-JP" altLang="en-US" sz="2800" dirty="0"/>
              <a:t>プログラムは書いた順番に実行されていくことを覚えておこう</a:t>
            </a:r>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pPr/>
              <a:t>23</a:t>
            </a:fld>
            <a:endParaRPr 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488" y="3443174"/>
            <a:ext cx="2828585" cy="3016612"/>
          </a:xfrm>
          <a:prstGeom prst="rect">
            <a:avLst/>
          </a:prstGeom>
        </p:spPr>
      </p:pic>
    </p:spTree>
    <p:extLst>
      <p:ext uri="{BB962C8B-B14F-4D97-AF65-F5344CB8AC3E}">
        <p14:creationId xmlns:p14="http://schemas.microsoft.com/office/powerpoint/2010/main" val="274808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6B687-8B1F-6444-8BE9-B8F726FC9156}"/>
              </a:ext>
            </a:extLst>
          </p:cNvPr>
          <p:cNvSpPr>
            <a:spLocks noGrp="1"/>
          </p:cNvSpPr>
          <p:nvPr>
            <p:ph type="title"/>
          </p:nvPr>
        </p:nvSpPr>
        <p:spPr/>
        <p:txBody>
          <a:bodyPr/>
          <a:lstStyle/>
          <a:p>
            <a:r>
              <a:rPr kumimoji="1" lang="en-US" altLang="ja-JP" dirty="0"/>
              <a:t>Scratch</a:t>
            </a:r>
            <a:r>
              <a:rPr kumimoji="1" lang="ja-JP" altLang="en-US"/>
              <a:t>のライセンス</a:t>
            </a:r>
          </a:p>
        </p:txBody>
      </p:sp>
      <p:sp>
        <p:nvSpPr>
          <p:cNvPr id="3" name="コンテンツ プレースホルダー 2">
            <a:extLst>
              <a:ext uri="{FF2B5EF4-FFF2-40B4-BE49-F238E27FC236}">
                <a16:creationId xmlns:a16="http://schemas.microsoft.com/office/drawing/2014/main" id="{20ACE022-B83F-9B47-9C04-CAC272C15F63}"/>
              </a:ext>
            </a:extLst>
          </p:cNvPr>
          <p:cNvSpPr>
            <a:spLocks noGrp="1"/>
          </p:cNvSpPr>
          <p:nvPr>
            <p:ph idx="1"/>
          </p:nvPr>
        </p:nvSpPr>
        <p:spPr/>
        <p:txBody>
          <a:bodyPr/>
          <a:lstStyle/>
          <a:p>
            <a:r>
              <a:rPr lang="en-GB" altLang="ja-JP" dirty="0"/>
              <a:t>Scratch</a:t>
            </a:r>
            <a:r>
              <a:rPr lang="ja-JP" altLang="en-US"/>
              <a:t>は、「クリエイティブコモンズ 表示</a:t>
            </a:r>
            <a:r>
              <a:rPr lang="en-US" altLang="ja-JP" dirty="0"/>
              <a:t>-</a:t>
            </a:r>
            <a:r>
              <a:rPr lang="ja-JP" altLang="en-US"/>
              <a:t>継承」ライセンスです。</a:t>
            </a:r>
            <a:endParaRPr lang="en-US" altLang="ja-JP" dirty="0"/>
          </a:p>
          <a:p>
            <a:r>
              <a:rPr lang="en-GB" altLang="ja-JP" dirty="0"/>
              <a:t>https://</a:t>
            </a:r>
            <a:r>
              <a:rPr lang="en-GB" altLang="ja-JP" dirty="0" err="1"/>
              <a:t>creativecommons.org</a:t>
            </a:r>
            <a:r>
              <a:rPr lang="en-GB" altLang="ja-JP" dirty="0"/>
              <a:t>/licenses/by-</a:t>
            </a:r>
            <a:r>
              <a:rPr lang="en-GB" altLang="ja-JP" dirty="0" err="1"/>
              <a:t>sa</a:t>
            </a:r>
            <a:r>
              <a:rPr lang="en-GB" altLang="ja-JP" dirty="0"/>
              <a:t>/2.0/</a:t>
            </a:r>
            <a:r>
              <a:rPr lang="en-GB" altLang="ja-JP" dirty="0" err="1"/>
              <a:t>jp</a:t>
            </a:r>
            <a:r>
              <a:rPr lang="en-GB" altLang="ja-JP" dirty="0"/>
              <a:t>/</a:t>
            </a:r>
            <a:endParaRPr lang="ja-JP" altLang="en-US"/>
          </a:p>
        </p:txBody>
      </p:sp>
      <p:sp>
        <p:nvSpPr>
          <p:cNvPr id="4" name="スライド番号プレースホルダー 3">
            <a:extLst>
              <a:ext uri="{FF2B5EF4-FFF2-40B4-BE49-F238E27FC236}">
                <a16:creationId xmlns:a16="http://schemas.microsoft.com/office/drawing/2014/main" id="{63E54E51-AB22-9C40-81BC-07F6D0CAC146}"/>
              </a:ext>
            </a:extLst>
          </p:cNvPr>
          <p:cNvSpPr>
            <a:spLocks noGrp="1"/>
          </p:cNvSpPr>
          <p:nvPr>
            <p:ph type="sldNum" sz="quarter" idx="12"/>
          </p:nvPr>
        </p:nvSpPr>
        <p:spPr/>
        <p:txBody>
          <a:bodyPr/>
          <a:lstStyle/>
          <a:p>
            <a:fld id="{6113E31D-E2AB-40D1-8B51-AFA5AFEF393A}" type="slidenum">
              <a:rPr lang="en-US" smtClean="0"/>
              <a:pPr/>
              <a:t>24</a:t>
            </a:fld>
            <a:endParaRPr lang="en-US" dirty="0"/>
          </a:p>
        </p:txBody>
      </p:sp>
    </p:spTree>
    <p:extLst>
      <p:ext uri="{BB962C8B-B14F-4D97-AF65-F5344CB8AC3E}">
        <p14:creationId xmlns:p14="http://schemas.microsoft.com/office/powerpoint/2010/main" val="268714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88DEE8-5C91-9E43-8941-13CC4FC24F1B}"/>
              </a:ext>
            </a:extLst>
          </p:cNvPr>
          <p:cNvSpPr>
            <a:spLocks noGrp="1"/>
          </p:cNvSpPr>
          <p:nvPr>
            <p:ph type="title"/>
          </p:nvPr>
        </p:nvSpPr>
        <p:spPr/>
        <p:txBody>
          <a:bodyPr/>
          <a:lstStyle/>
          <a:p>
            <a:r>
              <a:rPr lang="ja-JP" altLang="en-US"/>
              <a:t>この</a:t>
            </a:r>
            <a:r>
              <a:rPr kumimoji="1" lang="ja-JP" altLang="en-US"/>
              <a:t>スライドの作者</a:t>
            </a:r>
          </a:p>
        </p:txBody>
      </p:sp>
      <p:sp>
        <p:nvSpPr>
          <p:cNvPr id="3" name="コンテンツ プレースホルダー 2">
            <a:extLst>
              <a:ext uri="{FF2B5EF4-FFF2-40B4-BE49-F238E27FC236}">
                <a16:creationId xmlns:a16="http://schemas.microsoft.com/office/drawing/2014/main" id="{E6295EB6-F28F-F04C-B50B-9CCE118C8307}"/>
              </a:ext>
            </a:extLst>
          </p:cNvPr>
          <p:cNvSpPr>
            <a:spLocks noGrp="1"/>
          </p:cNvSpPr>
          <p:nvPr>
            <p:ph idx="1"/>
          </p:nvPr>
        </p:nvSpPr>
        <p:spPr/>
        <p:txBody>
          <a:bodyPr/>
          <a:lstStyle/>
          <a:p>
            <a:pPr marL="0" indent="0">
              <a:buNone/>
            </a:pPr>
            <a:r>
              <a:rPr kumimoji="1" lang="ja-JP" altLang="en-US"/>
              <a:t>八戸工業大学工学部システム情報工学科</a:t>
            </a:r>
            <a:endParaRPr kumimoji="1" lang="en-US" altLang="ja-JP" dirty="0"/>
          </a:p>
          <a:p>
            <a:pPr marL="0" indent="0">
              <a:buNone/>
            </a:pPr>
            <a:r>
              <a:rPr kumimoji="1" lang="ja-JP" altLang="en-US"/>
              <a:t>平成</a:t>
            </a:r>
            <a:r>
              <a:rPr kumimoji="1" lang="en-US" altLang="ja-JP" dirty="0"/>
              <a:t>29</a:t>
            </a:r>
            <a:r>
              <a:rPr kumimoji="1" lang="ja-JP" altLang="en-US"/>
              <a:t>年度小久保温研究室所属</a:t>
            </a:r>
            <a:endParaRPr kumimoji="1" lang="en-US" altLang="ja-JP" dirty="0"/>
          </a:p>
          <a:p>
            <a:pPr marL="0" indent="0">
              <a:buNone/>
            </a:pPr>
            <a:r>
              <a:rPr lang="ja-JP" altLang="en-US"/>
              <a:t>蛯澤秀光、安達勇希</a:t>
            </a:r>
          </a:p>
        </p:txBody>
      </p:sp>
      <p:sp>
        <p:nvSpPr>
          <p:cNvPr id="4" name="スライド番号プレースホルダー 3">
            <a:extLst>
              <a:ext uri="{FF2B5EF4-FFF2-40B4-BE49-F238E27FC236}">
                <a16:creationId xmlns:a16="http://schemas.microsoft.com/office/drawing/2014/main" id="{746F15CD-E4A6-164C-8107-1069ADEE57D8}"/>
              </a:ext>
            </a:extLst>
          </p:cNvPr>
          <p:cNvSpPr>
            <a:spLocks noGrp="1"/>
          </p:cNvSpPr>
          <p:nvPr>
            <p:ph type="sldNum" sz="quarter" idx="12"/>
          </p:nvPr>
        </p:nvSpPr>
        <p:spPr/>
        <p:txBody>
          <a:bodyPr/>
          <a:lstStyle/>
          <a:p>
            <a:fld id="{6113E31D-E2AB-40D1-8B51-AFA5AFEF393A}" type="slidenum">
              <a:rPr lang="en-US" smtClean="0"/>
              <a:pPr/>
              <a:t>25</a:t>
            </a:fld>
            <a:endParaRPr lang="en-US" dirty="0"/>
          </a:p>
        </p:txBody>
      </p:sp>
    </p:spTree>
    <p:extLst>
      <p:ext uri="{BB962C8B-B14F-4D97-AF65-F5344CB8AC3E}">
        <p14:creationId xmlns:p14="http://schemas.microsoft.com/office/powerpoint/2010/main" val="372415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Raspberry Pi</a:t>
            </a:r>
            <a:r>
              <a:rPr lang="ja-JP" altLang="en-US" dirty="0" err="1"/>
              <a:t>って</a:t>
            </a:r>
            <a:r>
              <a:rPr lang="ja-JP" altLang="en-US" dirty="0"/>
              <a:t>何？</a:t>
            </a:r>
            <a:endParaRPr kumimoji="1" lang="ja-JP" altLang="en-US" dirty="0"/>
          </a:p>
        </p:txBody>
      </p:sp>
      <p:sp>
        <p:nvSpPr>
          <p:cNvPr id="3" name="コンテンツ プレースホルダー 2"/>
          <p:cNvSpPr>
            <a:spLocks noGrp="1"/>
          </p:cNvSpPr>
          <p:nvPr>
            <p:ph idx="1"/>
          </p:nvPr>
        </p:nvSpPr>
        <p:spPr/>
        <p:txBody>
          <a:bodyPr>
            <a:noAutofit/>
          </a:bodyPr>
          <a:lstStyle/>
          <a:p>
            <a:pPr>
              <a:buFont typeface="Wingdings" panose="05000000000000000000" pitchFamily="2" charset="2"/>
              <a:buChar char="l"/>
            </a:pPr>
            <a:r>
              <a:rPr lang="ja-JP" altLang="en-US" sz="2800" dirty="0"/>
              <a:t>子供たちがプログラミングを勉強するために作られた安くて小さいパソコン。</a:t>
            </a:r>
            <a:endParaRPr lang="en-US" altLang="ja-JP" sz="2800" dirty="0"/>
          </a:p>
          <a:p>
            <a:pPr>
              <a:buFont typeface="Wingdings" panose="05000000000000000000" pitchFamily="2" charset="2"/>
              <a:buChar char="l"/>
            </a:pPr>
            <a:r>
              <a:rPr lang="ja-JP" altLang="en-US" sz="2800" dirty="0"/>
              <a:t>マウス、キーボード、ディスプレイをつなげて動かせます。</a:t>
            </a:r>
            <a:endParaRPr lang="en-US" altLang="ja-JP" sz="2800" dirty="0"/>
          </a:p>
          <a:p>
            <a:pPr>
              <a:buFont typeface="Wingdings" panose="05000000000000000000" pitchFamily="2" charset="2"/>
              <a:buChar char="l"/>
            </a:pPr>
            <a:r>
              <a:rPr lang="ja-JP" altLang="en-US" sz="2800" dirty="0"/>
              <a:t>今回はもともとはいっている</a:t>
            </a:r>
            <a:r>
              <a:rPr lang="en-US" altLang="ja-JP" sz="2800" dirty="0"/>
              <a:t>Scratch</a:t>
            </a:r>
            <a:r>
              <a:rPr lang="ja-JP" altLang="en-US" sz="2800" dirty="0"/>
              <a:t>（スクラッチ）を使ってプログラミングをやってみよう。</a:t>
            </a:r>
            <a:endParaRPr lang="en-US" altLang="ja-JP" sz="2800" dirty="0"/>
          </a:p>
          <a:p>
            <a:pPr marL="0" indent="0">
              <a:buNone/>
            </a:pPr>
            <a:endParaRPr kumimoji="1" lang="en-US" altLang="ja-JP" sz="2800" dirty="0"/>
          </a:p>
          <a:p>
            <a:pPr marL="0" indent="0">
              <a:buNone/>
            </a:pPr>
            <a:endParaRPr kumimoji="1" lang="en-US" altLang="ja-JP" sz="2800" dirty="0"/>
          </a:p>
        </p:txBody>
      </p:sp>
      <p:sp>
        <p:nvSpPr>
          <p:cNvPr id="4" name="テキスト ボックス 3"/>
          <p:cNvSpPr txBox="1"/>
          <p:nvPr/>
        </p:nvSpPr>
        <p:spPr>
          <a:xfrm>
            <a:off x="886756" y="861941"/>
            <a:ext cx="3020710" cy="300082"/>
          </a:xfrm>
          <a:prstGeom prst="rect">
            <a:avLst/>
          </a:prstGeom>
          <a:noFill/>
        </p:spPr>
        <p:txBody>
          <a:bodyPr wrap="square" rtlCol="0">
            <a:spAutoFit/>
          </a:bodyPr>
          <a:lstStyle/>
          <a:p>
            <a:pPr algn="dist"/>
            <a:r>
              <a:rPr kumimoji="1" lang="ja-JP" altLang="en-US" sz="1350" dirty="0"/>
              <a:t>ラズベリーパイ</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11826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Scratch</a:t>
            </a:r>
            <a:r>
              <a:rPr lang="ja-JP" altLang="en-US" dirty="0" err="1"/>
              <a:t>って</a:t>
            </a:r>
            <a:r>
              <a:rPr kumimoji="1" lang="ja-JP" altLang="en-US" dirty="0"/>
              <a:t>何？</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en-US" altLang="ja-JP" sz="2800" dirty="0"/>
              <a:t>Scratch</a:t>
            </a:r>
            <a:r>
              <a:rPr lang="ja-JP" altLang="en-US" sz="2800" dirty="0"/>
              <a:t>（スクラッチ）は</a:t>
            </a:r>
            <a:r>
              <a:rPr lang="en-US" altLang="ja-JP" sz="2800" dirty="0"/>
              <a:t>MIT</a:t>
            </a:r>
            <a:r>
              <a:rPr lang="ja-JP" altLang="en-US" sz="2800" dirty="0"/>
              <a:t>メディアラボが作った無料のプログラミング環境です</a:t>
            </a:r>
            <a:endParaRPr lang="en-US" altLang="ja-JP" sz="2800" dirty="0"/>
          </a:p>
          <a:p>
            <a:pPr>
              <a:buFont typeface="Wingdings" panose="05000000000000000000" pitchFamily="2" charset="2"/>
              <a:buChar char="l"/>
            </a:pPr>
            <a:r>
              <a:rPr lang="ja-JP" altLang="en-US" sz="2800" dirty="0"/>
              <a:t>ブロックをつなぎあわせることで、プログラミングをパズルのように楽しく学ぶことができます。</a:t>
            </a:r>
            <a:endParaRPr lang="en-US" altLang="ja-JP" sz="2800" dirty="0"/>
          </a:p>
          <a:p>
            <a:pPr>
              <a:buFont typeface="Wingdings" panose="05000000000000000000" pitchFamily="2" charset="2"/>
              <a:buChar char="l"/>
            </a:pPr>
            <a:r>
              <a:rPr lang="ja-JP" altLang="en-US" sz="2800" dirty="0"/>
              <a:t>今日は使い方を覚えたあとに簡単なゲームを作って遊んでみましょう！！！</a:t>
            </a:r>
            <a:endParaRPr lang="en-US" altLang="ja-JP" sz="2800" dirty="0"/>
          </a:p>
        </p:txBody>
      </p:sp>
      <p:sp>
        <p:nvSpPr>
          <p:cNvPr id="4" name="テキスト ボックス 3"/>
          <p:cNvSpPr txBox="1"/>
          <p:nvPr/>
        </p:nvSpPr>
        <p:spPr>
          <a:xfrm>
            <a:off x="822959" y="861941"/>
            <a:ext cx="1892532" cy="300082"/>
          </a:xfrm>
          <a:prstGeom prst="rect">
            <a:avLst/>
          </a:prstGeom>
          <a:noFill/>
        </p:spPr>
        <p:txBody>
          <a:bodyPr wrap="square" rtlCol="0">
            <a:spAutoFit/>
          </a:bodyPr>
          <a:lstStyle/>
          <a:p>
            <a:pPr algn="dist"/>
            <a:r>
              <a:rPr kumimoji="1" lang="ja-JP" altLang="en-US" sz="1350" dirty="0"/>
              <a:t>スクラッチ</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4153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Scratch</a:t>
            </a:r>
            <a:r>
              <a:rPr lang="ja-JP" altLang="en-US" dirty="0" err="1"/>
              <a:t>って</a:t>
            </a:r>
            <a:r>
              <a:rPr kumimoji="1" lang="ja-JP" altLang="en-US" dirty="0"/>
              <a:t>何？</a:t>
            </a:r>
          </a:p>
        </p:txBody>
      </p:sp>
      <p:sp>
        <p:nvSpPr>
          <p:cNvPr id="3" name="コンテンツ プレースホルダー 2"/>
          <p:cNvSpPr>
            <a:spLocks noGrp="1"/>
          </p:cNvSpPr>
          <p:nvPr>
            <p:ph idx="1"/>
          </p:nvPr>
        </p:nvSpPr>
        <p:spPr>
          <a:xfrm>
            <a:off x="822959" y="1845734"/>
            <a:ext cx="7543801" cy="4830838"/>
          </a:xfrm>
        </p:spPr>
        <p:txBody>
          <a:bodyPr>
            <a:normAutofit/>
          </a:bodyPr>
          <a:lstStyle/>
          <a:p>
            <a:pPr>
              <a:buFont typeface="Wingdings" panose="05000000000000000000" pitchFamily="2" charset="2"/>
              <a:buChar char="l"/>
            </a:pPr>
            <a:r>
              <a:rPr lang="en-US" altLang="ja-JP" sz="2800" dirty="0"/>
              <a:t>Scratch</a:t>
            </a:r>
            <a:r>
              <a:rPr lang="ja-JP" altLang="en-US" sz="2800" dirty="0"/>
              <a:t>を起動するとこんな画面がでてくるよ</a:t>
            </a:r>
            <a:endParaRPr lang="en-US" altLang="ja-JP" sz="2800" dirty="0"/>
          </a:p>
          <a:p>
            <a:pPr marL="0" indent="0">
              <a:buNone/>
            </a:pPr>
            <a:endParaRPr lang="en-US" altLang="ja-JP" sz="2800" dirty="0"/>
          </a:p>
        </p:txBody>
      </p:sp>
      <p:sp>
        <p:nvSpPr>
          <p:cNvPr id="4" name="テキスト ボックス 3"/>
          <p:cNvSpPr txBox="1"/>
          <p:nvPr/>
        </p:nvSpPr>
        <p:spPr>
          <a:xfrm>
            <a:off x="822959" y="861941"/>
            <a:ext cx="1892532" cy="300082"/>
          </a:xfrm>
          <a:prstGeom prst="rect">
            <a:avLst/>
          </a:prstGeom>
          <a:noFill/>
        </p:spPr>
        <p:txBody>
          <a:bodyPr wrap="square" rtlCol="0">
            <a:spAutoFit/>
          </a:bodyPr>
          <a:lstStyle/>
          <a:p>
            <a:pPr algn="dist"/>
            <a:r>
              <a:rPr kumimoji="1" lang="ja-JP" altLang="en-US" sz="1350" dirty="0"/>
              <a:t>スクラッチ</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4</a:t>
            </a:fld>
            <a:endParaRPr 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56262"/>
            <a:ext cx="6458857" cy="4103524"/>
          </a:xfrm>
          <a:prstGeom prst="rect">
            <a:avLst/>
          </a:prstGeom>
        </p:spPr>
      </p:pic>
    </p:spTree>
    <p:extLst>
      <p:ext uri="{BB962C8B-B14F-4D97-AF65-F5344CB8AC3E}">
        <p14:creationId xmlns:p14="http://schemas.microsoft.com/office/powerpoint/2010/main" val="188524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今回の内容</a:t>
            </a:r>
            <a:endParaRPr kumimoji="1" lang="ja-JP" altLang="en-US" dirty="0"/>
          </a:p>
        </p:txBody>
      </p:sp>
      <p:sp>
        <p:nvSpPr>
          <p:cNvPr id="3" name="コンテンツ プレースホルダー 2"/>
          <p:cNvSpPr>
            <a:spLocks noGrp="1"/>
          </p:cNvSpPr>
          <p:nvPr>
            <p:ph idx="1"/>
          </p:nvPr>
        </p:nvSpPr>
        <p:spPr/>
        <p:txBody>
          <a:bodyPr>
            <a:noAutofit/>
          </a:bodyPr>
          <a:lstStyle/>
          <a:p>
            <a:pPr marL="457200" indent="-457200">
              <a:buFont typeface="+mj-lt"/>
              <a:buAutoNum type="arabicPeriod"/>
            </a:pPr>
            <a:r>
              <a:rPr lang="en-US" altLang="ja-JP" sz="2800" dirty="0"/>
              <a:t>Scratch</a:t>
            </a:r>
            <a:r>
              <a:rPr lang="ja-JP" altLang="en-US" sz="2800" dirty="0"/>
              <a:t>を起動してみよう</a:t>
            </a:r>
            <a:endParaRPr lang="en-US" altLang="ja-JP" sz="2800" dirty="0"/>
          </a:p>
          <a:p>
            <a:pPr marL="457200" indent="-457200">
              <a:buFont typeface="+mj-lt"/>
              <a:buAutoNum type="arabicPeriod"/>
            </a:pPr>
            <a:r>
              <a:rPr lang="en-US" altLang="ja-JP" sz="2800" dirty="0"/>
              <a:t>Scratch</a:t>
            </a:r>
            <a:r>
              <a:rPr lang="ja-JP" altLang="en-US" sz="2800" dirty="0"/>
              <a:t>の説明</a:t>
            </a:r>
            <a:endParaRPr kumimoji="1" lang="en-US" altLang="ja-JP" sz="2800" dirty="0"/>
          </a:p>
          <a:p>
            <a:pPr marL="457200" indent="-457200">
              <a:buFont typeface="+mj-lt"/>
              <a:buAutoNum type="arabicPeriod"/>
            </a:pPr>
            <a:r>
              <a:rPr lang="ja-JP" altLang="en-US" sz="2800" dirty="0"/>
              <a:t>ネコを動かしてみよう</a:t>
            </a:r>
            <a:endParaRPr lang="en-US" altLang="ja-JP" sz="2800" dirty="0"/>
          </a:p>
          <a:p>
            <a:pPr marL="457200" indent="-457200">
              <a:buFont typeface="+mj-lt"/>
              <a:buAutoNum type="arabicPeriod"/>
            </a:pPr>
            <a:r>
              <a:rPr lang="ja-JP" altLang="en-US" sz="2800" dirty="0"/>
              <a:t>スクリプトを消してみよう</a:t>
            </a:r>
            <a:endParaRPr kumimoji="1" lang="en-US" altLang="ja-JP" sz="2800" dirty="0"/>
          </a:p>
          <a:p>
            <a:pPr marL="457200" indent="-457200">
              <a:buFont typeface="+mj-lt"/>
              <a:buAutoNum type="arabicPeriod"/>
            </a:pPr>
            <a:r>
              <a:rPr lang="ja-JP" altLang="en-US" sz="2800" dirty="0"/>
              <a:t>ネコを</a:t>
            </a:r>
            <a:r>
              <a:rPr lang="ja-JP" altLang="en-US" sz="2800"/>
              <a:t>しゃべらせてみよう</a:t>
            </a:r>
            <a:endParaRPr kumimoji="1" lang="en-US" altLang="ja-JP" sz="2800" dirty="0"/>
          </a:p>
          <a:p>
            <a:pPr marL="457200" indent="-457200">
              <a:buFont typeface="+mj-lt"/>
              <a:buAutoNum type="arabicPeriod"/>
            </a:pPr>
            <a:endParaRPr kumimoji="1" lang="ja-JP" altLang="en-US" sz="2800" dirty="0"/>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65056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3884" y="2972491"/>
            <a:ext cx="5387249" cy="646331"/>
          </a:xfrm>
          <a:prstGeom prst="rect">
            <a:avLst/>
          </a:prstGeom>
          <a:noFill/>
        </p:spPr>
        <p:txBody>
          <a:bodyPr wrap="square" rtlCol="0">
            <a:spAutoFit/>
          </a:bodyPr>
          <a:lstStyle/>
          <a:p>
            <a:r>
              <a:rPr kumimoji="1" lang="ja-JP" altLang="en-US" sz="3600" b="1" dirty="0"/>
              <a:t>プログラミングしてみよう</a:t>
            </a:r>
          </a:p>
        </p:txBody>
      </p:sp>
      <p:sp>
        <p:nvSpPr>
          <p:cNvPr id="3" name="スライド番号プレースホルダー 2"/>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108619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Scratch</a:t>
            </a:r>
            <a:r>
              <a:rPr kumimoji="1" lang="ja-JP" altLang="en-US" dirty="0"/>
              <a:t>を</a:t>
            </a:r>
            <a:r>
              <a:rPr lang="ja-JP" altLang="en-US" dirty="0"/>
              <a:t>開こう</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116" y="1911776"/>
            <a:ext cx="7316047" cy="3946815"/>
          </a:xfrm>
        </p:spPr>
      </p:pic>
      <p:sp>
        <p:nvSpPr>
          <p:cNvPr id="5" name="テキスト ボックス 4"/>
          <p:cNvSpPr txBox="1"/>
          <p:nvPr/>
        </p:nvSpPr>
        <p:spPr>
          <a:xfrm>
            <a:off x="2219372" y="3303083"/>
            <a:ext cx="3026334" cy="954107"/>
          </a:xfrm>
          <a:prstGeom prst="rect">
            <a:avLst/>
          </a:prstGeom>
          <a:solidFill>
            <a:srgbClr val="FF0000"/>
          </a:solidFill>
        </p:spPr>
        <p:txBody>
          <a:bodyPr wrap="square" rtlCol="0">
            <a:spAutoFit/>
          </a:bodyPr>
          <a:lstStyle/>
          <a:p>
            <a:r>
              <a:rPr kumimoji="1" lang="ja-JP" altLang="en-US" sz="2800" dirty="0">
                <a:solidFill>
                  <a:schemeClr val="bg1"/>
                </a:solidFill>
              </a:rPr>
              <a:t>ダブルクリックして</a:t>
            </a:r>
            <a:r>
              <a:rPr kumimoji="1" lang="en-US" altLang="ja-JP" sz="2800" dirty="0">
                <a:solidFill>
                  <a:schemeClr val="bg1"/>
                </a:solidFill>
              </a:rPr>
              <a:t>Scratch</a:t>
            </a:r>
            <a:r>
              <a:rPr kumimoji="1" lang="ja-JP" altLang="en-US" sz="2800" dirty="0">
                <a:solidFill>
                  <a:schemeClr val="bg1"/>
                </a:solidFill>
              </a:rPr>
              <a:t>を開こう</a:t>
            </a:r>
          </a:p>
        </p:txBody>
      </p:sp>
      <p:sp>
        <p:nvSpPr>
          <p:cNvPr id="6" name="右矢印 5"/>
          <p:cNvSpPr/>
          <p:nvPr/>
        </p:nvSpPr>
        <p:spPr>
          <a:xfrm>
            <a:off x="1298561" y="3303083"/>
            <a:ext cx="920811" cy="4510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 name="スライド番号プレースホルダー 2"/>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89374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2836" y="525194"/>
            <a:ext cx="7543800" cy="1088068"/>
          </a:xfrm>
        </p:spPr>
        <p:txBody>
          <a:bodyPr/>
          <a:lstStyle/>
          <a:p>
            <a:r>
              <a:rPr kumimoji="1" lang="ja-JP" altLang="en-US" dirty="0"/>
              <a:t>画面の説明</a:t>
            </a:r>
          </a:p>
        </p:txBody>
      </p:sp>
      <p:sp>
        <p:nvSpPr>
          <p:cNvPr id="6" name="コンテンツ プレースホルダー 5"/>
          <p:cNvSpPr>
            <a:spLocks noGrp="1"/>
          </p:cNvSpPr>
          <p:nvPr>
            <p:ph idx="1"/>
          </p:nvPr>
        </p:nvSpPr>
        <p:spPr/>
        <p:txBody>
          <a:bodyPr/>
          <a:lstStyle/>
          <a:p>
            <a:pPr marL="0" indent="0">
              <a:buNone/>
            </a:pPr>
            <a:endParaRPr kumimoji="1" lang="en-US" altLang="ja-JP" dirty="0"/>
          </a:p>
          <a:p>
            <a:pPr marL="0" indent="0">
              <a:buNone/>
            </a:pPr>
            <a:endParaRPr kumimoji="1"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333" y="1845734"/>
            <a:ext cx="6478251" cy="4023360"/>
          </a:xfrm>
          <a:prstGeom prst="rect">
            <a:avLst/>
          </a:prstGeom>
        </p:spPr>
      </p:pic>
      <p:sp>
        <p:nvSpPr>
          <p:cNvPr id="9" name="テキスト ボックス 8"/>
          <p:cNvSpPr txBox="1"/>
          <p:nvPr/>
        </p:nvSpPr>
        <p:spPr>
          <a:xfrm>
            <a:off x="1000278" y="3861610"/>
            <a:ext cx="1197764" cy="830997"/>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ブロック</a:t>
            </a:r>
            <a:endParaRPr kumimoji="1" lang="en-US" altLang="ja-JP" sz="2400" dirty="0">
              <a:solidFill>
                <a:schemeClr val="bg1"/>
              </a:solidFill>
            </a:endParaRPr>
          </a:p>
          <a:p>
            <a:r>
              <a:rPr kumimoji="1" lang="ja-JP" altLang="en-US" sz="2400" dirty="0">
                <a:solidFill>
                  <a:schemeClr val="bg1"/>
                </a:solidFill>
              </a:rPr>
              <a:t>パレット</a:t>
            </a:r>
          </a:p>
        </p:txBody>
      </p:sp>
      <p:sp>
        <p:nvSpPr>
          <p:cNvPr id="10" name="テキスト ボックス 9"/>
          <p:cNvSpPr txBox="1"/>
          <p:nvPr/>
        </p:nvSpPr>
        <p:spPr>
          <a:xfrm>
            <a:off x="2612826" y="3657359"/>
            <a:ext cx="2194832"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スクリプトエリア</a:t>
            </a:r>
          </a:p>
        </p:txBody>
      </p:sp>
      <p:sp>
        <p:nvSpPr>
          <p:cNvPr id="11" name="テキスト ボックス 10"/>
          <p:cNvSpPr txBox="1"/>
          <p:nvPr/>
        </p:nvSpPr>
        <p:spPr>
          <a:xfrm>
            <a:off x="5752213" y="3326360"/>
            <a:ext cx="1308371"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ステージ</a:t>
            </a:r>
          </a:p>
        </p:txBody>
      </p:sp>
      <p:sp>
        <p:nvSpPr>
          <p:cNvPr id="13" name="テキスト ボックス 12"/>
          <p:cNvSpPr txBox="1"/>
          <p:nvPr/>
        </p:nvSpPr>
        <p:spPr>
          <a:xfrm>
            <a:off x="5468048" y="5037818"/>
            <a:ext cx="2143536" cy="461665"/>
          </a:xfrm>
          <a:prstGeom prst="rect">
            <a:avLst/>
          </a:prstGeom>
          <a:solidFill>
            <a:srgbClr val="FF0000"/>
          </a:solidFill>
          <a:ln>
            <a:solidFill>
              <a:srgbClr val="FF0000"/>
            </a:solidFill>
          </a:ln>
        </p:spPr>
        <p:txBody>
          <a:bodyPr wrap="none" rtlCol="0">
            <a:spAutoFit/>
          </a:bodyPr>
          <a:lstStyle/>
          <a:p>
            <a:r>
              <a:rPr kumimoji="1" lang="ja-JP" altLang="en-US" sz="2400" dirty="0">
                <a:solidFill>
                  <a:schemeClr val="bg1"/>
                </a:solidFill>
              </a:rPr>
              <a:t>スプライトリスト</a:t>
            </a:r>
          </a:p>
        </p:txBody>
      </p:sp>
      <p:sp>
        <p:nvSpPr>
          <p:cNvPr id="3" name="スライド番号プレースホルダー 2"/>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994803005"/>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3060</TotalTime>
  <Words>696</Words>
  <Application>Microsoft Macintosh PowerPoint</Application>
  <PresentationFormat>画面に合わせる (4:3)</PresentationFormat>
  <Paragraphs>151</Paragraphs>
  <Slides>26</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ＭＳ Ｐゴシック</vt:lpstr>
      <vt:lpstr>Calibri</vt:lpstr>
      <vt:lpstr>Calibri Light</vt:lpstr>
      <vt:lpstr>Wingdings</vt:lpstr>
      <vt:lpstr>レトロスペクト</vt:lpstr>
      <vt:lpstr>Scratchを使ってプログラミングを楽しく学ぼう！  ①Scratchを学ぼう</vt:lpstr>
      <vt:lpstr>今回使うもの</vt:lpstr>
      <vt:lpstr>Raspberry Piって何？</vt:lpstr>
      <vt:lpstr>Scratchって何？</vt:lpstr>
      <vt:lpstr>Scratchって何？</vt:lpstr>
      <vt:lpstr>今回の内容</vt:lpstr>
      <vt:lpstr>PowerPoint プレゼンテーション</vt:lpstr>
      <vt:lpstr>Scratchを開こう</vt:lpstr>
      <vt:lpstr>画面の説明</vt:lpstr>
      <vt:lpstr>C言語で「こんにちは」</vt:lpstr>
      <vt:lpstr>Scratchで「こんにちは」</vt:lpstr>
      <vt:lpstr>ネコを動かしてみよう</vt:lpstr>
      <vt:lpstr>ネコを動かしてみよう</vt:lpstr>
      <vt:lpstr>ネコを動かしてみよう</vt:lpstr>
      <vt:lpstr>ねこを動かしてみよう</vt:lpstr>
      <vt:lpstr>ネコを動かしてみよう</vt:lpstr>
      <vt:lpstr>ネコを動かしてみよう</vt:lpstr>
      <vt:lpstr>スクリプトの消しかた</vt:lpstr>
      <vt:lpstr>ネコをしゃべらせてみよう</vt:lpstr>
      <vt:lpstr>ネコをしゃべらせてみよう</vt:lpstr>
      <vt:lpstr>ネコをしゃべらせてみよう</vt:lpstr>
      <vt:lpstr>ネコをしゃべらせてみよう</vt:lpstr>
      <vt:lpstr>ネコをしゃべらせてみよう</vt:lpstr>
      <vt:lpstr>プログラムのしくみ</vt:lpstr>
      <vt:lpstr>Scratchのライセンス</vt:lpstr>
      <vt:lpstr>このスライドの作者</vt:lpstr>
    </vt:vector>
  </TitlesOfParts>
  <Company>Microsoft</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Scratchを使ってプログラムを楽しく学ぼう！</dc:title>
  <dc:creator>kurihara</dc:creator>
  <cp:lastModifiedBy>Atsushi Kokubo</cp:lastModifiedBy>
  <cp:revision>272</cp:revision>
  <dcterms:created xsi:type="dcterms:W3CDTF">2017-08-24T03:59:40Z</dcterms:created>
  <dcterms:modified xsi:type="dcterms:W3CDTF">2018-05-15T10:28:35Z</dcterms:modified>
</cp:coreProperties>
</file>